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82"/>
  </p:notesMasterIdLst>
  <p:sldIdLst>
    <p:sldId id="256" r:id="rId12"/>
    <p:sldId id="556" r:id="rId13"/>
    <p:sldId id="606" r:id="rId14"/>
    <p:sldId id="607" r:id="rId15"/>
    <p:sldId id="608" r:id="rId16"/>
    <p:sldId id="609" r:id="rId17"/>
    <p:sldId id="610" r:id="rId18"/>
    <p:sldId id="685" r:id="rId19"/>
    <p:sldId id="611" r:id="rId20"/>
    <p:sldId id="612" r:id="rId21"/>
    <p:sldId id="613" r:id="rId22"/>
    <p:sldId id="660" r:id="rId23"/>
    <p:sldId id="661" r:id="rId24"/>
    <p:sldId id="614" r:id="rId25"/>
    <p:sldId id="645" r:id="rId26"/>
    <p:sldId id="649" r:id="rId27"/>
    <p:sldId id="647" r:id="rId28"/>
    <p:sldId id="662" r:id="rId29"/>
    <p:sldId id="663" r:id="rId30"/>
    <p:sldId id="648" r:id="rId31"/>
    <p:sldId id="664" r:id="rId32"/>
    <p:sldId id="668" r:id="rId33"/>
    <p:sldId id="679" r:id="rId34"/>
    <p:sldId id="680" r:id="rId35"/>
    <p:sldId id="687" r:id="rId36"/>
    <p:sldId id="686" r:id="rId37"/>
    <p:sldId id="682" r:id="rId38"/>
    <p:sldId id="683" r:id="rId39"/>
    <p:sldId id="684" r:id="rId40"/>
    <p:sldId id="619" r:id="rId41"/>
    <p:sldId id="624" r:id="rId42"/>
    <p:sldId id="620" r:id="rId43"/>
    <p:sldId id="621" r:id="rId44"/>
    <p:sldId id="622" r:id="rId45"/>
    <p:sldId id="623" r:id="rId46"/>
    <p:sldId id="625" r:id="rId47"/>
    <p:sldId id="674" r:id="rId48"/>
    <p:sldId id="626" r:id="rId49"/>
    <p:sldId id="675" r:id="rId50"/>
    <p:sldId id="676" r:id="rId51"/>
    <p:sldId id="677" r:id="rId52"/>
    <p:sldId id="678" r:id="rId53"/>
    <p:sldId id="629" r:id="rId54"/>
    <p:sldId id="630" r:id="rId55"/>
    <p:sldId id="652" r:id="rId56"/>
    <p:sldId id="631" r:id="rId57"/>
    <p:sldId id="670" r:id="rId58"/>
    <p:sldId id="671" r:id="rId59"/>
    <p:sldId id="672" r:id="rId60"/>
    <p:sldId id="632" r:id="rId61"/>
    <p:sldId id="633" r:id="rId62"/>
    <p:sldId id="673" r:id="rId63"/>
    <p:sldId id="634" r:id="rId64"/>
    <p:sldId id="635" r:id="rId65"/>
    <p:sldId id="636" r:id="rId66"/>
    <p:sldId id="637" r:id="rId67"/>
    <p:sldId id="638" r:id="rId68"/>
    <p:sldId id="639" r:id="rId69"/>
    <p:sldId id="640" r:id="rId70"/>
    <p:sldId id="641" r:id="rId71"/>
    <p:sldId id="642" r:id="rId72"/>
    <p:sldId id="643" r:id="rId73"/>
    <p:sldId id="644" r:id="rId74"/>
    <p:sldId id="653" r:id="rId75"/>
    <p:sldId id="665" r:id="rId76"/>
    <p:sldId id="666" r:id="rId77"/>
    <p:sldId id="667" r:id="rId78"/>
    <p:sldId id="669" r:id="rId79"/>
    <p:sldId id="495" r:id="rId80"/>
    <p:sldId id="454" r:id="rId8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85"/>
            <p14:sldId id="611"/>
            <p14:sldId id="612"/>
            <p14:sldId id="613"/>
            <p14:sldId id="660"/>
            <p14:sldId id="661"/>
            <p14:sldId id="614"/>
            <p14:sldId id="645"/>
            <p14:sldId id="649"/>
            <p14:sldId id="647"/>
            <p14:sldId id="662"/>
            <p14:sldId id="663"/>
            <p14:sldId id="648"/>
            <p14:sldId id="664"/>
            <p14:sldId id="668"/>
            <p14:sldId id="679"/>
            <p14:sldId id="680"/>
            <p14:sldId id="687"/>
            <p14:sldId id="686"/>
            <p14:sldId id="682"/>
            <p14:sldId id="683"/>
            <p14:sldId id="684"/>
            <p14:sldId id="619"/>
            <p14:sldId id="624"/>
            <p14:sldId id="620"/>
            <p14:sldId id="621"/>
            <p14:sldId id="622"/>
            <p14:sldId id="623"/>
            <p14:sldId id="625"/>
            <p14:sldId id="674"/>
            <p14:sldId id="626"/>
            <p14:sldId id="675"/>
            <p14:sldId id="676"/>
            <p14:sldId id="677"/>
            <p14:sldId id="678"/>
            <p14:sldId id="629"/>
            <p14:sldId id="630"/>
            <p14:sldId id="652"/>
            <p14:sldId id="631"/>
            <p14:sldId id="670"/>
            <p14:sldId id="671"/>
            <p14:sldId id="672"/>
            <p14:sldId id="632"/>
            <p14:sldId id="633"/>
            <p14:sldId id="673"/>
            <p14:sldId id="634"/>
            <p14:sldId id="635"/>
            <p14:sldId id="636"/>
            <p14:sldId id="637"/>
            <p14:sldId id="638"/>
            <p14:sldId id="639"/>
            <p14:sldId id="640"/>
            <p14:sldId id="641"/>
            <p14:sldId id="642"/>
            <p14:sldId id="643"/>
            <p14:sldId id="644"/>
            <p14:sldId id="653"/>
            <p14:sldId id="665"/>
            <p14:sldId id="666"/>
            <p14:sldId id="667"/>
            <p14:sldId id="669"/>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12" autoAdjust="0"/>
  </p:normalViewPr>
  <p:slideViewPr>
    <p:cSldViewPr snapToGrid="0">
      <p:cViewPr varScale="1">
        <p:scale>
          <a:sx n="92" d="100"/>
          <a:sy n="92" d="100"/>
        </p:scale>
        <p:origin x="44" y="1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notesMaster" Target="notesMasters/notesMaster1.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a:solidFill>
                  <a:schemeClr val="tx1"/>
                </a:solidFill>
                <a:effectLst/>
                <a:latin typeface="+mn-lt"/>
                <a:ea typeface="+mn-ea"/>
                <a:cs typeface="+mn-cs"/>
              </a:rPr>
              <a:t>compute-</a:t>
            </a:r>
            <a:r>
              <a:rPr lang="en-US" sz="1200" b="0" i="1" kern="1200" dirty="0" err="1">
                <a:solidFill>
                  <a:schemeClr val="tx1"/>
                </a:solidFill>
                <a:effectLst/>
                <a:latin typeface="+mn-lt"/>
                <a:ea typeface="+mn-ea"/>
                <a:cs typeface="+mn-cs"/>
              </a:rPr>
              <a:t>intensive</a:t>
            </a:r>
            <a:r>
              <a:rPr lang="en-US" sz="1200" b="0" i="0" kern="1200" dirty="0" err="1">
                <a:solidFill>
                  <a:schemeClr val="tx1"/>
                </a:solidFill>
                <a:effectLst/>
                <a:latin typeface="+mn-lt"/>
                <a:ea typeface="+mn-ea"/>
                <a:cs typeface="+mn-cs"/>
              </a:rPr>
              <a:t>instances</a:t>
            </a:r>
            <a:r>
              <a:rPr lang="en-US" sz="1200" b="0" i="0" kern="1200" dirty="0">
                <a:solidFill>
                  <a:schemeClr val="tx1"/>
                </a:solidFill>
                <a:effectLst/>
                <a:latin typeface="+mn-lt"/>
                <a:ea typeface="+mn-ea"/>
                <a:cs typeface="+mn-cs"/>
              </a:rPr>
              <a:t>. Key features of these instances include:</a:t>
            </a:r>
          </a:p>
          <a:p>
            <a:r>
              <a:rPr lang="en-US" sz="1200" b="1" i="0" kern="1200" dirty="0">
                <a:solidFill>
                  <a:schemeClr val="tx1"/>
                </a:solidFill>
                <a:effectLst/>
                <a:latin typeface="+mn-lt"/>
                <a:ea typeface="+mn-ea"/>
                <a:cs typeface="+mn-cs"/>
              </a:rPr>
              <a:t>High-performance hardware</a:t>
            </a:r>
            <a:r>
              <a:rPr lang="en-US" sz="1200" b="0" i="0" kern="1200" dirty="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a:solidFill>
                  <a:schemeClr val="tx1"/>
                </a:solidFill>
                <a:effectLst/>
                <a:latin typeface="+mn-lt"/>
                <a:ea typeface="+mn-ea"/>
                <a:cs typeface="+mn-cs"/>
              </a:rPr>
              <a:t>RDMA network connection for MPI applications</a:t>
            </a:r>
            <a:r>
              <a:rPr lang="en-US" sz="1200" b="0" i="0" kern="1200" dirty="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a:solidFill>
                  <a:schemeClr val="tx1"/>
                </a:solidFill>
                <a:effectLst/>
                <a:latin typeface="+mn-lt"/>
                <a:ea typeface="+mn-ea"/>
                <a:cs typeface="+mn-cs"/>
              </a:rPr>
              <a:t>Support for Linux and Windows HPC clusters</a:t>
            </a:r>
            <a:r>
              <a:rPr lang="en-US" sz="1200" b="0" i="0" kern="1200" dirty="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VMs just discussed are single instance VMs. You need to perform Installation and configuration in each VM you provision, making scaling up and down a manual process. VM Scale Sets are a group of identical VMs based on the same image that can be scaled based on a set of rules. This is comparable to the way Cloud Service Web Roles and Worker Roles work, but with some key difference.</a:t>
            </a:r>
          </a:p>
          <a:p>
            <a:pPr marL="228600" indent="-228600">
              <a:buFont typeface="Arial" panose="020B0604020202020204" pitchFamily="34" charset="0"/>
              <a:buAutoNum type="arabicPeriod"/>
            </a:pPr>
            <a:r>
              <a:rPr lang="en-US" baseline="0" dirty="0"/>
              <a:t>VM Scale Sets support both Windows and Linux.</a:t>
            </a:r>
          </a:p>
          <a:p>
            <a:pPr marL="228600" indent="-228600">
              <a:buFont typeface="Arial" panose="020B0604020202020204" pitchFamily="34" charset="0"/>
              <a:buAutoNum type="arabicPeriod"/>
            </a:pPr>
            <a:r>
              <a:rPr lang="en-US" baseline="0" dirty="0"/>
              <a:t>You can make use of persistent disks to store data on the VM, although auto scaling implies stateless environments.</a:t>
            </a:r>
          </a:p>
          <a:p>
            <a:pPr marL="228600" indent="-228600">
              <a:buFont typeface="Arial" panose="020B0604020202020204" pitchFamily="34" charset="0"/>
              <a:buAutoNum type="arabicPeriod"/>
            </a:pPr>
            <a:r>
              <a:rPr lang="en-US" baseline="0" dirty="0"/>
              <a:t>VMs are based on images and updates must be done in the image or with automation.</a:t>
            </a:r>
          </a:p>
          <a:p>
            <a:pPr marL="228600" indent="-228600">
              <a:buFont typeface="Arial" panose="020B0604020202020204" pitchFamily="34" charset="0"/>
              <a:buAutoNum type="arabicPeriod"/>
            </a:pPr>
            <a:endParaRPr lang="en-US" baseline="0" dirty="0"/>
          </a:p>
          <a:p>
            <a:pPr marL="0" indent="0">
              <a:buFont typeface="Arial" panose="020B0604020202020204" pitchFamily="34" charset="0"/>
              <a:buNone/>
            </a:pPr>
            <a:r>
              <a:rPr lang="en-US" baseline="0" dirty="0"/>
              <a:t>VM Scale Sets are ideal for clusters such as a farm of webservers, because the Scale Set automatically scales up and down as the load changes.</a:t>
            </a:r>
          </a:p>
          <a:p>
            <a:endParaRPr lang="en-US" dirty="0"/>
          </a:p>
        </p:txBody>
      </p:sp>
      <p:sp>
        <p:nvSpPr>
          <p:cNvPr id="4" name="Slide Number Placeholder 3"/>
          <p:cNvSpPr>
            <a:spLocks noGrp="1"/>
          </p:cNvSpPr>
          <p:nvPr>
            <p:ph type="sldNum" sz="quarter" idx="10"/>
          </p:nvPr>
        </p:nvSpPr>
        <p:spPr/>
        <p:txBody>
          <a:bodyPr/>
          <a:lstStyle/>
          <a:p>
            <a:fld id="{9775AD18-5B56-4775-A2E4-ECEF0ABB851C}" type="slidenum">
              <a:rPr lang="en-US" smtClean="0"/>
              <a:t>24</a:t>
            </a:fld>
            <a:endParaRPr lang="en-US"/>
          </a:p>
        </p:txBody>
      </p:sp>
    </p:spTree>
    <p:extLst>
      <p:ext uri="{BB962C8B-B14F-4D97-AF65-F5344CB8AC3E}">
        <p14:creationId xmlns:p14="http://schemas.microsoft.com/office/powerpoint/2010/main" val="21431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32958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Application load balancing enables IT administrators and developers to create routing rules for network traffic based on HTTP.</a:t>
            </a:r>
          </a:p>
          <a:p>
            <a:r>
              <a:rPr lang="en-US" sz="900" b="0" i="0" kern="1200" dirty="0">
                <a:solidFill>
                  <a:schemeClr val="tx1"/>
                </a:solidFill>
                <a:effectLst/>
                <a:latin typeface="Segoe UI Light" pitchFamily="34" charset="0"/>
                <a:ea typeface="+mn-ea"/>
                <a:cs typeface="+mn-cs"/>
              </a:rPr>
              <a:t>Application Gateway currently supports layer 7 application delivery for the following: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HTTP load balancing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Cookie based session affinity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SSL offload</a:t>
            </a:r>
          </a:p>
          <a:p>
            <a:r>
              <a:rPr lang="en-US" sz="900" b="1" i="0" kern="1200" dirty="0">
                <a:solidFill>
                  <a:schemeClr val="tx1"/>
                </a:solidFill>
                <a:effectLst/>
                <a:latin typeface="Segoe UI Light" pitchFamily="34" charset="0"/>
                <a:ea typeface="+mn-ea"/>
                <a:cs typeface="+mn-cs"/>
              </a:rPr>
              <a:t>HTTP layer 7 load balancing:</a:t>
            </a:r>
          </a:p>
          <a:p>
            <a:r>
              <a:rPr lang="en-US" sz="900" b="0" i="0" kern="1200" dirty="0">
                <a:solidFill>
                  <a:schemeClr val="tx1"/>
                </a:solidFill>
                <a:effectLst/>
                <a:latin typeface="Segoe UI Light" pitchFamily="34" charset="0"/>
                <a:ea typeface="+mn-ea"/>
                <a:cs typeface="+mn-cs"/>
              </a:rPr>
              <a:t>Azure provides layer 4 load balancing via Azure load balancer working at the transport level (TCP/UDP) and having all incoming network traffic being load balanced to the Application Gateway service. The Application Gateway then will apply the routing rules to HTTP traffic, providing level 7 (HTTP) load balancing. When you create an application gateway, an endpoint (VIP) will be associated and used as public IP for ingress network traffic.</a:t>
            </a:r>
          </a:p>
          <a:p>
            <a:endParaRPr lang="en-US" dirty="0"/>
          </a:p>
          <a:p>
            <a:r>
              <a:rPr lang="en-US" sz="900" b="0" i="0" kern="1200" dirty="0">
                <a:solidFill>
                  <a:schemeClr val="tx1"/>
                </a:solidFill>
                <a:effectLst/>
                <a:latin typeface="Segoe UI Light" pitchFamily="34" charset="0"/>
                <a:ea typeface="+mn-ea"/>
                <a:cs typeface="+mn-cs"/>
              </a:rPr>
              <a:t>HTTP layer 7 load balancing is useful for: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Applications that require requests from the same user/client session to reach the same back-end VM. Examples of this would be shopping cart apps and web mail servers.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Applications that want to free web server farms from SSL termination overhead.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Applications, such as CDN, that require multiple HTTP requests on the same long-running TCP connection to be routed/load balanced to different backend servers.</a:t>
            </a:r>
          </a:p>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5/6/2016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04980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375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see “containers” you probably think of Docker.  For good reason, Docker has essentially defined the container market.  To understand what Docker is let’s start by looking at Containers.</a:t>
            </a:r>
          </a:p>
          <a:p>
            <a:endParaRPr lang="en-US" baseline="0" dirty="0"/>
          </a:p>
          <a:p>
            <a:r>
              <a:rPr lang="en-US" baseline="0" dirty="0"/>
              <a:t>Containers are an </a:t>
            </a:r>
            <a:r>
              <a:rPr lang="en-US" b="1" baseline="0" dirty="0"/>
              <a:t>isolated environment and isolated collection of resources that an application runs in</a:t>
            </a:r>
            <a:r>
              <a:rPr lang="en-US" baseline="0" dirty="0"/>
              <a:t>.  The resources are all the dependencies (DLL’s, configuration, etc.) that the application needs.  </a:t>
            </a:r>
            <a:r>
              <a:rPr lang="en-US" b="1" baseline="0" dirty="0"/>
              <a:t>Everything the application needs to run is in the container </a:t>
            </a:r>
            <a:r>
              <a:rPr lang="en-US" baseline="0" dirty="0"/>
              <a:t>and it </a:t>
            </a:r>
            <a:r>
              <a:rPr lang="en-US" b="1" baseline="0" dirty="0"/>
              <a:t>sees nothing on the host OS </a:t>
            </a:r>
            <a:r>
              <a:rPr lang="en-US" baseline="0" dirty="0"/>
              <a:t>it is running on (except maybe an internet connection).  </a:t>
            </a:r>
            <a:r>
              <a:rPr lang="en-US" b="1" baseline="0" dirty="0"/>
              <a:t>Containers are therefore a unit of deployment.</a:t>
            </a:r>
          </a:p>
          <a:p>
            <a:endParaRPr lang="en-US" b="1" baseline="0" dirty="0"/>
          </a:p>
          <a:p>
            <a:r>
              <a:rPr lang="en-US" baseline="0" dirty="0"/>
              <a:t>&lt;click&gt;</a:t>
            </a:r>
          </a:p>
          <a:p>
            <a:r>
              <a:rPr lang="en-US" baseline="0" dirty="0"/>
              <a:t>A key benefit of containers is that they </a:t>
            </a:r>
            <a:r>
              <a:rPr lang="en-US" b="1" baseline="0" dirty="0"/>
              <a:t>can startup almost instantly</a:t>
            </a:r>
            <a:r>
              <a:rPr lang="en-US" baseline="0" dirty="0"/>
              <a:t>.  The notion of “booting up” a guest OS doesn’t exist.  The container just runs on top of the host OS.  As a result, containers can startup almost instantly as compared to the startup period of a VM.  And </a:t>
            </a:r>
            <a:r>
              <a:rPr lang="en-US" b="1" baseline="0" dirty="0"/>
              <a:t>because everything is contained in this container, containers are easily repeatable and extremely reliable from one environment to the next</a:t>
            </a:r>
            <a:r>
              <a:rPr lang="en-US" baseline="0" dirty="0"/>
              <a:t>.  For example, I can run a container on my local dev box and have high confidence it will run the same when deployed to another machine, such as a VM running in Azure.</a:t>
            </a:r>
          </a:p>
          <a:p>
            <a:endParaRPr lang="en-US" baseline="0" dirty="0"/>
          </a:p>
          <a:p>
            <a:r>
              <a:rPr lang="en-US" baseline="0" dirty="0"/>
              <a:t>&lt;Click&gt;</a:t>
            </a:r>
          </a:p>
          <a:p>
            <a:r>
              <a:rPr lang="en-US" baseline="0" dirty="0"/>
              <a:t>As you can probably imagine, containers are extremely popular in dev/test scenarios.  They are also great for micro-services.</a:t>
            </a:r>
          </a:p>
          <a:p>
            <a:endParaRPr lang="en-US" baseline="0" dirty="0"/>
          </a:p>
          <a:p>
            <a:r>
              <a:rPr lang="en-US" baseline="0" dirty="0"/>
              <a:t>&lt;click&gt;</a:t>
            </a:r>
          </a:p>
          <a:p>
            <a:r>
              <a:rPr lang="en-US" baseline="0" dirty="0"/>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a:p>
          <a:p>
            <a:r>
              <a:rPr lang="en-US" baseline="0" dirty="0"/>
              <a:t>&lt;click&gt;</a:t>
            </a:r>
          </a:p>
          <a:p>
            <a:r>
              <a:rPr lang="en-US" baseline="0" dirty="0"/>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a:p>
          <a:p>
            <a:r>
              <a:rPr lang="en-US" baseline="0" dirty="0"/>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99548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has also</a:t>
            </a:r>
            <a:r>
              <a:rPr lang="en-US" baseline="0" dirty="0"/>
              <a:t> pretty-much defined the container ecosystem (de-facto standard).  It provides the means for deploying these containers and resources onto a machine by developing a Docker API that drives these activities.</a:t>
            </a:r>
          </a:p>
          <a:p>
            <a:endParaRPr lang="en-US" baseline="0" dirty="0"/>
          </a:p>
          <a:p>
            <a:r>
              <a:rPr lang="en-US" baseline="0" dirty="0"/>
              <a:t>The container runtime traditionally only ran on Linux VM’s.  However, today, Windows Server 2016 provides a new “Container Role” (similar to other roles like AD, File Server, etc.) that you can configure on Windows.  This provides the same abilities to create and manage containers that exists on Linux.</a:t>
            </a:r>
          </a:p>
          <a:p>
            <a:endParaRPr lang="en-US" baseline="0" dirty="0"/>
          </a:p>
          <a:p>
            <a:r>
              <a:rPr lang="en-US" baseline="0" dirty="0"/>
              <a:t>&lt;Click&gt;</a:t>
            </a:r>
          </a:p>
          <a:p>
            <a:r>
              <a:rPr lang="en-US" baseline="0" dirty="0"/>
              <a:t>Docker has also become the standard for defining what a container image looks like.  The file format, the manifest that goes into the container, and how image dependencies are configured.  And Windows and .NET are perfectly valid candidates for a Docker image.</a:t>
            </a:r>
          </a:p>
          <a:p>
            <a:endParaRPr lang="en-US" baseline="0" dirty="0"/>
          </a:p>
          <a:p>
            <a:r>
              <a:rPr lang="en-US" baseline="0" dirty="0"/>
              <a:t>&lt;Click&gt;</a:t>
            </a:r>
          </a:p>
          <a:p>
            <a:r>
              <a:rPr lang="en-US" baseline="0" dirty="0"/>
              <a:t>Docker has become the standard place for people to publish their images.  Docker Hub is a public “trusted repository” where you can find literally thousands of Docker images such as Apache, MySQL, and even .NET.  </a:t>
            </a:r>
          </a:p>
          <a:p>
            <a:endParaRPr lang="en-US" baseline="0" dirty="0"/>
          </a:p>
          <a:p>
            <a:r>
              <a:rPr lang="en-US" baseline="0" dirty="0"/>
              <a:t>Microsoft Azure embraces this container technology and has integrated it directly into the platform.</a:t>
            </a:r>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8957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a:t>
            </a:r>
            <a:r>
              <a:rPr lang="en-US" altLang="zh-CN" dirty="0"/>
              <a:t>Provisioning VM</a:t>
            </a:r>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 Windows Server 2012 is already provisioned.</a:t>
            </a:r>
          </a:p>
          <a:p>
            <a:endParaRPr lang="en-US" altLang="zh-CN" dirty="0"/>
          </a:p>
          <a:p>
            <a:r>
              <a:rPr lang="en-US" altLang="zh-CN" b="1" dirty="0"/>
              <a:t>Steps:</a:t>
            </a:r>
          </a:p>
          <a:p>
            <a:pPr marL="228600" indent="-228600">
              <a:buFont typeface="+mj-lt"/>
              <a:buAutoNum type="arabicPeriod"/>
            </a:pPr>
            <a:r>
              <a:rPr lang="en-US" dirty="0"/>
              <a:t>Open</a:t>
            </a:r>
            <a:r>
              <a:rPr lang="en-US" baseline="0" dirty="0"/>
              <a:t> Ibiza portal and click the </a:t>
            </a:r>
            <a:r>
              <a:rPr lang="en-US" b="1" baseline="0" dirty="0"/>
              <a:t>NEW</a:t>
            </a:r>
            <a:r>
              <a:rPr lang="en-US" baseline="0" dirty="0"/>
              <a:t> button at the lower-left corner.</a:t>
            </a:r>
          </a:p>
          <a:p>
            <a:pPr marL="228600" indent="-228600">
              <a:buFont typeface="+mj-lt"/>
              <a:buAutoNum type="arabicPeriod"/>
            </a:pPr>
            <a:r>
              <a:rPr lang="en-US" baseline="0" dirty="0"/>
              <a:t>Show the short list of resources. Explain that I can directly create popular resources here such as a Windows Server 2012.</a:t>
            </a:r>
          </a:p>
          <a:p>
            <a:pPr marL="228600" indent="-228600">
              <a:buFont typeface="+mj-lt"/>
              <a:buAutoNum type="arabicPeriod"/>
            </a:pPr>
            <a:r>
              <a:rPr lang="en-US" baseline="0" dirty="0"/>
              <a:t>Click on the </a:t>
            </a:r>
            <a:r>
              <a:rPr lang="en-US" b="1" baseline="0" dirty="0"/>
              <a:t>Everything</a:t>
            </a:r>
            <a:r>
              <a:rPr lang="en-US" baseline="0" dirty="0"/>
              <a:t> link.</a:t>
            </a:r>
          </a:p>
          <a:p>
            <a:pPr marL="228600" indent="-228600">
              <a:buFont typeface="+mj-lt"/>
              <a:buAutoNum type="arabicPeriod"/>
            </a:pPr>
            <a:r>
              <a:rPr lang="en-US" baseline="0" dirty="0"/>
              <a:t>In </a:t>
            </a:r>
            <a:r>
              <a:rPr lang="en-US" b="1" baseline="0" dirty="0"/>
              <a:t>Gallery</a:t>
            </a:r>
            <a:r>
              <a:rPr lang="en-US" baseline="0" dirty="0"/>
              <a:t> blade, open the </a:t>
            </a:r>
            <a:r>
              <a:rPr lang="en-US" b="1" baseline="0" dirty="0"/>
              <a:t>Virtual machines </a:t>
            </a:r>
            <a:r>
              <a:rPr lang="en-US" baseline="0" dirty="0"/>
              <a:t>category.</a:t>
            </a:r>
          </a:p>
          <a:p>
            <a:pPr marL="228600" indent="-228600">
              <a:buFont typeface="+mj-lt"/>
              <a:buAutoNum type="arabicPeriod"/>
            </a:pPr>
            <a:r>
              <a:rPr lang="en-US" baseline="0" dirty="0"/>
              <a:t>Scroll down the view and show images of different types (refer back to slide 9).</a:t>
            </a:r>
          </a:p>
          <a:p>
            <a:pPr marL="228600" indent="-228600">
              <a:buFont typeface="+mj-lt"/>
              <a:buAutoNum type="arabicPeriod"/>
            </a:pPr>
            <a:r>
              <a:rPr lang="en-US" baseline="0" dirty="0"/>
              <a:t>Click on </a:t>
            </a:r>
            <a:r>
              <a:rPr lang="en-US" b="1" baseline="0" dirty="0"/>
              <a:t>Windows Server 2012 R2</a:t>
            </a:r>
            <a:r>
              <a:rPr lang="en-US" baseline="0" dirty="0"/>
              <a:t>, and then click the </a:t>
            </a:r>
            <a:r>
              <a:rPr lang="en-US" b="1" baseline="0" dirty="0"/>
              <a:t>Create</a:t>
            </a:r>
            <a:r>
              <a:rPr lang="en-US" baseline="0" dirty="0"/>
              <a:t> button in the overview blade. For non-Microsoft focused audience, consider to pick a Linux image instead.</a:t>
            </a:r>
          </a:p>
          <a:p>
            <a:pPr marL="228600" indent="-228600">
              <a:buFont typeface="+mj-lt"/>
              <a:buAutoNum type="arabicPeriod"/>
            </a:pPr>
            <a:r>
              <a:rPr lang="en-US" baseline="0" dirty="0"/>
              <a:t>Fill in the </a:t>
            </a:r>
            <a:r>
              <a:rPr lang="en-US" b="1" i="1" baseline="0" dirty="0"/>
              <a:t>Create VM </a:t>
            </a:r>
            <a:r>
              <a:rPr lang="en-US" baseline="0" dirty="0"/>
              <a:t>form and click on the </a:t>
            </a:r>
            <a:r>
              <a:rPr lang="en-US" b="1" baseline="0" dirty="0"/>
              <a:t>Create</a:t>
            </a:r>
            <a:r>
              <a:rPr lang="en-US" baseline="0" dirty="0"/>
              <a:t> button to provision the VM. Explain this will take a few minutes.</a:t>
            </a:r>
          </a:p>
          <a:p>
            <a:pPr marL="228600" indent="-228600">
              <a:buFont typeface="+mj-lt"/>
              <a:buAutoNum type="arabicPeriod" startAt="8"/>
            </a:pPr>
            <a:r>
              <a:rPr lang="en-US" dirty="0"/>
              <a:t>Open the already provisioned VM.</a:t>
            </a:r>
          </a:p>
          <a:p>
            <a:pPr marL="228600" indent="-228600">
              <a:buFont typeface="+mj-lt"/>
              <a:buAutoNum type="arabicPeriod" startAt="8"/>
            </a:pPr>
            <a:r>
              <a:rPr lang="en-US" dirty="0"/>
              <a:t>Scroll</a:t>
            </a:r>
            <a:r>
              <a:rPr lang="en-US" baseline="0" dirty="0"/>
              <a:t> down the blade to show various of information available on the blade.</a:t>
            </a:r>
          </a:p>
          <a:p>
            <a:pPr marL="228600" indent="-228600">
              <a:buFont typeface="+mj-lt"/>
              <a:buAutoNum type="arabicPeriod" startAt="8"/>
            </a:pPr>
            <a:r>
              <a:rPr lang="en-US" baseline="0" dirty="0"/>
              <a:t>Click on the </a:t>
            </a:r>
            <a:r>
              <a:rPr lang="en-US" b="1" baseline="0" dirty="0"/>
              <a:t>Extensions</a:t>
            </a:r>
            <a:r>
              <a:rPr lang="en-US" baseline="0" dirty="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a:t>On the </a:t>
            </a:r>
            <a:r>
              <a:rPr lang="en-US" b="1" i="1" baseline="0" dirty="0"/>
              <a:t>Extensions</a:t>
            </a:r>
            <a:r>
              <a:rPr lang="en-US" baseline="0" dirty="0"/>
              <a:t> blade, click on the </a:t>
            </a:r>
            <a:r>
              <a:rPr lang="en-US" b="1" baseline="0" dirty="0"/>
              <a:t>ADD</a:t>
            </a:r>
            <a:r>
              <a:rPr lang="en-US" baseline="0" dirty="0"/>
              <a:t> icon to bring up the extension list. Introduce that VM extensions are </a:t>
            </a:r>
            <a:r>
              <a:rPr lang="en-US" sz="1200" dirty="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a:t>Switch to slides to continue with VM extension introduction. </a:t>
            </a:r>
          </a:p>
          <a:p>
            <a:pPr marL="228600" indent="-228600">
              <a:buFont typeface="+mj-lt"/>
              <a:buAutoNum type="arabicPeriod" startAt="8"/>
            </a:pPr>
            <a:endParaRPr lang="en-US" baseline="0" dirty="0"/>
          </a:p>
          <a:p>
            <a:pPr marL="228600" indent="-228600">
              <a:buFont typeface="+mj-lt"/>
              <a:buAutoNum type="arabicPeriod" startAt="8"/>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31</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35</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5/6/2016 11:32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40</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how Azure helps developers to refocus on their applications.</a:t>
            </a:r>
          </a:p>
          <a:p>
            <a:endParaRPr lang="en-US" b="0" baseline="0" dirty="0"/>
          </a:p>
          <a:p>
            <a:r>
              <a:rPr lang="en-US" b="1" baseline="0" dirty="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Before we discuss about specifics, let’s refocus on what you care about – your application/service. </a:t>
            </a:r>
            <a:endParaRPr lang="en-US"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Azure is taking a application-centric approach and brings tools and services to support </a:t>
            </a:r>
            <a:r>
              <a:rPr lang="en-US" altLang="zh-CN" b="0" baseline="0" dirty="0" err="1"/>
              <a:t>DevOps</a:t>
            </a:r>
            <a:r>
              <a:rPr lang="en-US" altLang="zh-CN" b="0" baseline="0" dirty="0"/>
              <a:t> scenarios</a:t>
            </a:r>
            <a:r>
              <a:rPr lang="en-US" b="0" baseline="0" dirty="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5/6/2016 11:32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3598779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5/6/2016 11:32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47</a:t>
            </a:fld>
            <a:endParaRPr lang="en-US" altLang="en-US"/>
          </a:p>
        </p:txBody>
      </p:sp>
    </p:spTree>
    <p:extLst>
      <p:ext uri="{BB962C8B-B14F-4D97-AF65-F5344CB8AC3E}">
        <p14:creationId xmlns:p14="http://schemas.microsoft.com/office/powerpoint/2010/main" val="4032066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48</a:t>
            </a:fld>
            <a:endParaRPr lang="en-US" altLang="en-US"/>
          </a:p>
        </p:txBody>
      </p:sp>
    </p:spTree>
    <p:extLst>
      <p:ext uri="{BB962C8B-B14F-4D97-AF65-F5344CB8AC3E}">
        <p14:creationId xmlns:p14="http://schemas.microsoft.com/office/powerpoint/2010/main" val="1024995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a:t>TechEd 2013</a:t>
            </a:r>
          </a:p>
        </p:txBody>
      </p:sp>
      <p:sp>
        <p:nvSpPr>
          <p:cNvPr id="5" name="Footer Placeholder 4"/>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5/6/2016 11:32 AM</a:t>
            </a:fld>
            <a:endParaRPr lang="en-US" altLang="en-US"/>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49</a:t>
            </a:fld>
            <a:endParaRPr lang="en-US" altLang="en-US"/>
          </a:p>
        </p:txBody>
      </p:sp>
    </p:spTree>
    <p:extLst>
      <p:ext uri="{BB962C8B-B14F-4D97-AF65-F5344CB8AC3E}">
        <p14:creationId xmlns:p14="http://schemas.microsoft.com/office/powerpoint/2010/main" val="148280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a:t>Slide Objective:</a:t>
            </a:r>
          </a:p>
          <a:p>
            <a:pPr defTabSz="721141">
              <a:lnSpc>
                <a:spcPct val="90000"/>
              </a:lnSpc>
              <a:spcAft>
                <a:spcPts val="263"/>
              </a:spcAft>
              <a:defRPr/>
            </a:pPr>
            <a:r>
              <a:rPr lang="en-NZ" b="0" dirty="0"/>
              <a:t>Provide a graphical view of fault and upgrade domains for existing web</a:t>
            </a:r>
            <a:r>
              <a:rPr lang="en-NZ" b="0" baseline="0" dirty="0"/>
              <a:t> and worker roles. Use to contrast existing skills with availability sets.</a:t>
            </a:r>
            <a:endParaRPr lang="en-NZ" b="0" dirty="0"/>
          </a:p>
          <a:p>
            <a:pPr defTabSz="721141">
              <a:lnSpc>
                <a:spcPct val="90000"/>
              </a:lnSpc>
              <a:spcAft>
                <a:spcPts val="263"/>
              </a:spcAft>
              <a:defRPr/>
            </a:pPr>
            <a:endParaRPr lang="en-NZ" b="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You can see that our service is well spread out across both fault and upgrade domains</a:t>
            </a:r>
          </a:p>
          <a:p>
            <a:pPr defTabSz="721141">
              <a:lnSpc>
                <a:spcPct val="90000"/>
              </a:lnSpc>
              <a:spcAft>
                <a:spcPts val="263"/>
              </a:spcAft>
              <a:defRPr/>
            </a:pPr>
            <a:r>
              <a:rPr lang="en-NZ" b="0" dirty="0"/>
              <a:t>The loss of a fault domain will not cause a failure of our service</a:t>
            </a:r>
            <a:r>
              <a:rPr lang="en-NZ" b="0" baseline="0" dirty="0"/>
              <a:t> nor will the restart or change of an upgrade domain cause a failure of our service</a:t>
            </a:r>
          </a:p>
          <a:p>
            <a:pPr defTabSz="721141">
              <a:lnSpc>
                <a:spcPct val="90000"/>
              </a:lnSpc>
              <a:spcAft>
                <a:spcPts val="263"/>
              </a:spcAft>
              <a:defRPr/>
            </a:pPr>
            <a:endParaRPr lang="en-NZ" b="1" baseline="0" dirty="0"/>
          </a:p>
          <a:p>
            <a:pPr defTabSz="721141">
              <a:lnSpc>
                <a:spcPct val="90000"/>
              </a:lnSpc>
              <a:spcAft>
                <a:spcPts val="263"/>
              </a:spcAft>
              <a:defRPr/>
            </a:pPr>
            <a:endParaRPr lang="en-NZ" b="1" baseline="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Useful pre-reading here.</a:t>
            </a:r>
          </a:p>
          <a:p>
            <a:pPr defTabSz="721141">
              <a:lnSpc>
                <a:spcPct val="90000"/>
              </a:lnSpc>
              <a:spcAft>
                <a:spcPts val="263"/>
              </a:spcAft>
              <a:defRPr/>
            </a:pPr>
            <a:r>
              <a:rPr lang="en-NZ" b="0" dirty="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application is made up by application code and infrastructure code.</a:t>
            </a:r>
          </a:p>
          <a:p>
            <a:endParaRPr lang="en-US" b="0" baseline="0" dirty="0"/>
          </a:p>
          <a:p>
            <a:r>
              <a:rPr lang="en-US" b="1" baseline="0" dirty="0"/>
              <a:t>Speaker Notes:</a:t>
            </a:r>
          </a:p>
          <a:p>
            <a:pPr marL="228600" indent="-228600">
              <a:buFont typeface="+mj-lt"/>
              <a:buAutoNum type="arabicPeriod"/>
            </a:pPr>
            <a:r>
              <a:rPr lang="en-US" dirty="0"/>
              <a:t>Let’s start with something that you know inside-and-out: your application code. [click]</a:t>
            </a:r>
          </a:p>
          <a:p>
            <a:pPr marL="228600" indent="-228600">
              <a:buFont typeface="+mj-lt"/>
              <a:buAutoNum type="arabicPeriod"/>
            </a:pPr>
            <a:r>
              <a:rPr lang="en-US" dirty="0"/>
              <a:t>Then,</a:t>
            </a:r>
            <a:r>
              <a:rPr lang="en-US" baseline="0" dirty="0"/>
              <a:t> for whatever reason, you decide to deploy your application to Azure. [click]</a:t>
            </a:r>
          </a:p>
          <a:p>
            <a:pPr marL="228600" indent="-228600">
              <a:buFont typeface="+mj-lt"/>
              <a:buAutoNum type="arabicPeriod"/>
            </a:pPr>
            <a:r>
              <a:rPr lang="en-US" baseline="0" dirty="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a:t>For </a:t>
            </a:r>
            <a:r>
              <a:rPr lang="en-US" baseline="0" dirty="0" err="1"/>
              <a:t>DevOps</a:t>
            </a:r>
            <a:r>
              <a:rPr lang="en-US" baseline="0" dirty="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r>
              <a:rPr lang="en-US" b="1" baseline="0" dirty="0"/>
              <a:t> Note:</a:t>
            </a:r>
          </a:p>
          <a:p>
            <a:r>
              <a:rPr lang="en-US" b="0" dirty="0"/>
              <a:t>Consider</a:t>
            </a:r>
            <a:r>
              <a:rPr lang="en-US" b="0" baseline="0" dirty="0"/>
              <a:t> this demo if time permits:</a:t>
            </a:r>
            <a:endParaRPr lang="en-US" b="0" dirty="0"/>
          </a:p>
          <a:p>
            <a:r>
              <a:rPr lang="en-US" dirty="0"/>
              <a:t>https://microsoft-my.sharepoint.com/personal/mmcspirt_microsoft_com/Documents/Shared%20with%20Everyone/BCDR</a:t>
            </a:r>
          </a:p>
          <a:p>
            <a:r>
              <a:rPr lang="en-US" dirty="0"/>
              <a:t>The</a:t>
            </a:r>
            <a:r>
              <a:rPr lang="en-US" baseline="0" dirty="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56</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05050"/>
                </a:solidFill>
              </a:rPr>
              <a:t>Import or generate your keys in HSMs for added assurance.</a:t>
            </a:r>
            <a:r>
              <a:rPr lang="en-US" sz="1200" baseline="0" dirty="0">
                <a:solidFill>
                  <a:srgbClr val="505050"/>
                </a:solidFill>
              </a:rPr>
              <a:t> Key Vault is designed so that </a:t>
            </a:r>
            <a:r>
              <a:rPr lang="en-US" sz="1200" dirty="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Monitor and audit key use through Azure logging – pipe logs into HDInsight or your SIEM for additional analysis (coming soon)</a:t>
            </a:r>
            <a:endParaRPr lang="en-US"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58</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Point-to-Site</a:t>
            </a:r>
            <a:r>
              <a:rPr lang="en-US" baseline="0" dirty="0"/>
              <a:t> connection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Follow step 1-15 below to prepare the environment.</a:t>
            </a:r>
          </a:p>
          <a:p>
            <a:pPr marL="0" indent="0">
              <a:buFont typeface="Arial" panose="020B0604020202020204" pitchFamily="34" charset="0"/>
              <a:buNone/>
            </a:pPr>
            <a:r>
              <a:rPr lang="en-US" altLang="zh-CN" baseline="0" dirty="0"/>
              <a:t>(http://haishibai.blogspot.com/2013/05/walkthrough-file-sharing-between-your.html)</a:t>
            </a:r>
          </a:p>
          <a:p>
            <a:pPr marL="0" indent="0">
              <a:buFont typeface="Arial" panose="020B0604020202020204" pitchFamily="34" charset="0"/>
              <a:buNone/>
            </a:pPr>
            <a:endParaRPr lang="en-US" altLang="zh-CN" dirty="0"/>
          </a:p>
          <a:p>
            <a:r>
              <a:rPr lang="en-US" altLang="zh-CN" b="1" dirty="0"/>
              <a:t>Steps:</a:t>
            </a:r>
          </a:p>
          <a:p>
            <a:r>
              <a:rPr lang="en-US" altLang="zh-CN" b="0" dirty="0"/>
              <a:t>R</a:t>
            </a:r>
            <a:r>
              <a:rPr lang="en-US" altLang="zh-CN" b="0" baseline="0" dirty="0"/>
              <a:t>un through steps 17-21 in the following steps. If time permits, you can start with step 16.</a:t>
            </a:r>
          </a:p>
          <a:p>
            <a:endParaRPr lang="en-US" altLang="zh-CN" b="0" baseline="0" dirty="0"/>
          </a:p>
          <a:p>
            <a:pPr marL="228600" indent="-228600">
              <a:buAutoNum type="arabicPeriod"/>
            </a:pPr>
            <a:r>
              <a:rPr lang="en-US" dirty="0">
                <a:effectLst/>
              </a:rPr>
              <a:t>Log on to (current)</a:t>
            </a:r>
            <a:r>
              <a:rPr lang="en-US" baseline="0" dirty="0">
                <a:effectLst/>
              </a:rPr>
              <a:t> </a:t>
            </a:r>
            <a:r>
              <a:rPr lang="en-US" dirty="0">
                <a:effectLst/>
              </a:rPr>
              <a:t>Microsoft Azure Management Portal.</a:t>
            </a:r>
          </a:p>
          <a:p>
            <a:pPr marL="228600" indent="-228600">
              <a:buAutoNum type="arabicPeriod"/>
            </a:pPr>
            <a:r>
              <a:rPr lang="en-US" dirty="0">
                <a:effectLst/>
              </a:rPr>
              <a:t>On command bar, click on </a:t>
            </a:r>
            <a:r>
              <a:rPr lang="en-US" b="1" dirty="0">
                <a:effectLst/>
              </a:rPr>
              <a:t>NEW</a:t>
            </a:r>
            <a:r>
              <a:rPr lang="en-US" dirty="0">
                <a:effectLst/>
              </a:rPr>
              <a:t> button, then select </a:t>
            </a:r>
            <a:r>
              <a:rPr lang="en-US" b="1" dirty="0">
                <a:effectLst/>
              </a:rPr>
              <a:t>NETWORKS</a:t>
            </a:r>
            <a:r>
              <a:rPr lang="en-US" dirty="0">
                <a:effectLst/>
              </a:rPr>
              <a:t>-&gt;</a:t>
            </a:r>
            <a:r>
              <a:rPr lang="en-US" b="1" dirty="0">
                <a:effectLst/>
              </a:rPr>
              <a:t>VIRTUAL NETWORK</a:t>
            </a:r>
            <a:r>
              <a:rPr lang="en-US" dirty="0">
                <a:effectLst/>
              </a:rPr>
              <a:t>-&gt;</a:t>
            </a:r>
            <a:r>
              <a:rPr lang="en-US" b="1" dirty="0">
                <a:effectLst/>
              </a:rPr>
              <a:t>CUSTOM</a:t>
            </a:r>
            <a:r>
              <a:rPr lang="en-US" b="1" baseline="0" dirty="0">
                <a:effectLst/>
              </a:rPr>
              <a:t> </a:t>
            </a:r>
            <a:r>
              <a:rPr lang="en-US" b="1" dirty="0">
                <a:effectLst/>
              </a:rPr>
              <a:t>CREATE</a:t>
            </a:r>
            <a:r>
              <a:rPr lang="en-US" dirty="0">
                <a:effectLst/>
              </a:rPr>
              <a:t> menu.</a:t>
            </a:r>
          </a:p>
          <a:p>
            <a:pPr marL="228600" indent="-228600">
              <a:buAutoNum type="arabicPeriod"/>
            </a:pPr>
            <a:r>
              <a:rPr lang="en-US" dirty="0">
                <a:effectLst/>
              </a:rPr>
              <a:t>On </a:t>
            </a:r>
            <a:r>
              <a:rPr lang="en-US" b="1" i="1" dirty="0">
                <a:effectLst/>
              </a:rPr>
              <a:t>Virtual Network Details</a:t>
            </a:r>
            <a:r>
              <a:rPr lang="en-US" dirty="0">
                <a:effectLst/>
              </a:rPr>
              <a:t> page, enter network </a:t>
            </a:r>
            <a:r>
              <a:rPr lang="en-US" b="1" dirty="0">
                <a:effectLst/>
              </a:rPr>
              <a:t>NAME</a:t>
            </a:r>
            <a:r>
              <a:rPr lang="en-US" dirty="0">
                <a:effectLst/>
              </a:rPr>
              <a:t> as </a:t>
            </a:r>
            <a:r>
              <a:rPr lang="en-US" i="1" dirty="0" err="1">
                <a:effectLst/>
              </a:rPr>
              <a:t>pointtosite</a:t>
            </a:r>
            <a:r>
              <a:rPr lang="en-US" dirty="0">
                <a:effectLst/>
              </a:rPr>
              <a:t>, create or select a </a:t>
            </a:r>
            <a:r>
              <a:rPr lang="en-US" b="1" dirty="0">
                <a:effectLst/>
              </a:rPr>
              <a:t>AFFINITY GROUP</a:t>
            </a:r>
            <a:r>
              <a:rPr lang="en-US" dirty="0">
                <a:effectLst/>
              </a:rPr>
              <a:t>, then click next arrow.</a:t>
            </a:r>
          </a:p>
          <a:p>
            <a:pPr marL="228600" indent="-228600">
              <a:buAutoNum type="arabicPeriod"/>
            </a:pPr>
            <a:r>
              <a:rPr lang="en-US" dirty="0">
                <a:effectLst/>
              </a:rPr>
              <a:t>On </a:t>
            </a:r>
            <a:r>
              <a:rPr lang="en-US" b="1" i="1" dirty="0">
                <a:effectLst/>
              </a:rPr>
              <a:t>DNS Servers and VPN Connectivity</a:t>
            </a:r>
            <a:r>
              <a:rPr lang="en-US" dirty="0">
                <a:effectLst/>
              </a:rPr>
              <a:t> page, check</a:t>
            </a:r>
            <a:r>
              <a:rPr lang="en-US" b="1" dirty="0">
                <a:effectLst/>
              </a:rPr>
              <a:t> Configure Point-to-Site VPN</a:t>
            </a:r>
            <a:r>
              <a:rPr lang="en-US" dirty="0">
                <a:effectLst/>
              </a:rPr>
              <a:t>, then click next arrow:</a:t>
            </a:r>
          </a:p>
          <a:p>
            <a:pPr marL="228600" indent="-228600">
              <a:buAutoNum type="arabicPeriod"/>
            </a:pPr>
            <a:r>
              <a:rPr lang="en-US" dirty="0">
                <a:effectLst/>
              </a:rPr>
              <a:t>On </a:t>
            </a:r>
            <a:r>
              <a:rPr lang="en-US" b="1" i="1" dirty="0">
                <a:effectLst/>
              </a:rPr>
              <a:t>Point-to-Site Connectivity</a:t>
            </a:r>
            <a:r>
              <a:rPr lang="en-US" dirty="0">
                <a:effectLst/>
              </a:rPr>
              <a:t> page, click next arrow.</a:t>
            </a:r>
          </a:p>
          <a:p>
            <a:pPr marL="228600" indent="-228600">
              <a:buAutoNum type="arabicPeriod"/>
            </a:pPr>
            <a:r>
              <a:rPr lang="en-US" dirty="0">
                <a:effectLst/>
              </a:rPr>
              <a:t>On </a:t>
            </a:r>
            <a:r>
              <a:rPr lang="en-US" b="1" i="1" dirty="0">
                <a:effectLst/>
              </a:rPr>
              <a:t>Virtual Network Address Spaces</a:t>
            </a:r>
            <a:r>
              <a:rPr lang="en-US" dirty="0">
                <a:effectLst/>
              </a:rPr>
              <a:t> page, click on </a:t>
            </a:r>
            <a:r>
              <a:rPr lang="en-US" b="1" dirty="0">
                <a:effectLst/>
              </a:rPr>
              <a:t>add gateway subnet</a:t>
            </a:r>
            <a:r>
              <a:rPr lang="en-US" dirty="0">
                <a:effectLst/>
              </a:rPr>
              <a:t> button, and then click on check icon to complete network creation.</a:t>
            </a:r>
          </a:p>
          <a:p>
            <a:pPr marL="228600" indent="-228600">
              <a:buAutoNum type="arabicPeriod"/>
            </a:pPr>
            <a:r>
              <a:rPr lang="en-US" dirty="0">
                <a:effectLst/>
              </a:rPr>
              <a:t>After the virtual network has been created, open its </a:t>
            </a:r>
            <a:r>
              <a:rPr lang="en-US" b="1" dirty="0">
                <a:effectLst/>
              </a:rPr>
              <a:t>DASHBOARD</a:t>
            </a:r>
            <a:r>
              <a:rPr lang="en-US" dirty="0">
                <a:effectLst/>
              </a:rPr>
              <a:t> page, and the click </a:t>
            </a:r>
            <a:r>
              <a:rPr lang="en-US" b="1" dirty="0">
                <a:effectLst/>
              </a:rPr>
              <a:t>CREATE GATEWAY</a:t>
            </a:r>
            <a:r>
              <a:rPr lang="en-US" dirty="0">
                <a:effectLst/>
              </a:rPr>
              <a:t> icon to create the dynamic routing gateway.</a:t>
            </a:r>
          </a:p>
          <a:p>
            <a:pPr marL="228600" indent="-228600">
              <a:buAutoNum type="arabicPeriod"/>
            </a:pPr>
            <a:r>
              <a:rPr lang="en-US" dirty="0">
                <a:effectLst/>
              </a:rPr>
              <a:t>Add a new Windows Server 2012 virtual machine to the virtual network. Note that when you specify user credential, make sure to </a:t>
            </a:r>
            <a:r>
              <a:rPr lang="en-US" u="sng" dirty="0">
                <a:effectLst/>
              </a:rPr>
              <a:t>use the same user id and password of your local account</a:t>
            </a:r>
            <a:r>
              <a:rPr lang="en-US" dirty="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a:effectLst/>
              </a:rPr>
              <a:t>Launch </a:t>
            </a:r>
            <a:r>
              <a:rPr lang="en-US" b="1" dirty="0">
                <a:effectLst/>
              </a:rPr>
              <a:t>Developer Command Prompt for VS2012</a:t>
            </a:r>
            <a:r>
              <a:rPr lang="en-US" dirty="0">
                <a:effectLst/>
              </a:rPr>
              <a:t> as administrator. Change current folder to a folder where you want to keep the generated certificates. Here I’ll use folder </a:t>
            </a:r>
            <a:r>
              <a:rPr lang="en-US" b="1" i="1" dirty="0">
                <a:effectLst/>
              </a:rPr>
              <a:t>c:\books</a:t>
            </a:r>
            <a:r>
              <a:rPr lang="en-US" dirty="0">
                <a:effectLst/>
              </a:rPr>
              <a:t>.</a:t>
            </a:r>
          </a:p>
          <a:p>
            <a:pPr marL="228600" indent="-228600">
              <a:buAutoNum type="arabicPeriod"/>
            </a:pPr>
            <a:r>
              <a:rPr lang="en-US" dirty="0">
                <a:effectLst/>
              </a:rPr>
              <a:t>Use command </a:t>
            </a:r>
            <a:r>
              <a:rPr lang="en-US" dirty="0" err="1">
                <a:effectLst/>
              </a:rPr>
              <a:t>makecert</a:t>
            </a:r>
            <a:r>
              <a:rPr lang="en-US" dirty="0">
                <a:effectLst/>
              </a:rPr>
              <a:t> -sky exchange -r -n "CN=</a:t>
            </a:r>
            <a:r>
              <a:rPr lang="en-US" dirty="0" err="1">
                <a:effectLst/>
              </a:rPr>
              <a:t>MyFakeRoot</a:t>
            </a:r>
            <a:r>
              <a:rPr lang="en-US" dirty="0">
                <a:effectLst/>
              </a:rPr>
              <a:t>" -</a:t>
            </a:r>
            <a:r>
              <a:rPr lang="en-US" dirty="0" err="1">
                <a:effectLst/>
              </a:rPr>
              <a:t>pe</a:t>
            </a:r>
            <a:r>
              <a:rPr lang="en-US" dirty="0">
                <a:effectLst/>
              </a:rPr>
              <a:t> -a sha1 -</a:t>
            </a:r>
            <a:r>
              <a:rPr lang="en-US" dirty="0" err="1">
                <a:effectLst/>
              </a:rPr>
              <a:t>len</a:t>
            </a:r>
            <a:r>
              <a:rPr lang="en-US" dirty="0">
                <a:effectLst/>
              </a:rPr>
              <a:t> 2048 -</a:t>
            </a:r>
            <a:r>
              <a:rPr lang="en-US" dirty="0" err="1">
                <a:effectLst/>
              </a:rPr>
              <a:t>ss</a:t>
            </a:r>
            <a:r>
              <a:rPr lang="en-US" dirty="0">
                <a:effectLst/>
              </a:rPr>
              <a:t> My to create root certificate.</a:t>
            </a:r>
          </a:p>
          <a:p>
            <a:pPr marL="228600" indent="-228600">
              <a:buAutoNum type="arabicPeriod"/>
            </a:pPr>
            <a:r>
              <a:rPr lang="en-US" dirty="0">
                <a:effectLst/>
              </a:rPr>
              <a:t>Use command </a:t>
            </a:r>
            <a:r>
              <a:rPr lang="en-US" dirty="0" err="1">
                <a:effectLst/>
              </a:rPr>
              <a:t>makecert</a:t>
            </a:r>
            <a:r>
              <a:rPr lang="en-US" dirty="0">
                <a:effectLst/>
              </a:rPr>
              <a:t> -n "CN=</a:t>
            </a:r>
            <a:r>
              <a:rPr lang="en-US" dirty="0" err="1">
                <a:effectLst/>
              </a:rPr>
              <a:t>MyLaptop</a:t>
            </a:r>
            <a:r>
              <a:rPr lang="en-US" dirty="0">
                <a:effectLst/>
              </a:rPr>
              <a:t>" -</a:t>
            </a:r>
            <a:r>
              <a:rPr lang="en-US" dirty="0" err="1">
                <a:effectLst/>
              </a:rPr>
              <a:t>pe</a:t>
            </a:r>
            <a:r>
              <a:rPr lang="en-US" dirty="0">
                <a:effectLst/>
              </a:rPr>
              <a:t> -sky exchange -m 96 -</a:t>
            </a:r>
            <a:r>
              <a:rPr lang="en-US" dirty="0" err="1">
                <a:effectLst/>
              </a:rPr>
              <a:t>ss</a:t>
            </a:r>
            <a:r>
              <a:rPr lang="en-US" dirty="0">
                <a:effectLst/>
              </a:rPr>
              <a:t> My -in "</a:t>
            </a:r>
            <a:r>
              <a:rPr lang="en-US" dirty="0" err="1">
                <a:effectLst/>
              </a:rPr>
              <a:t>MyFakeRoot</a:t>
            </a:r>
            <a:r>
              <a:rPr lang="en-US" dirty="0">
                <a:effectLst/>
              </a:rPr>
              <a:t>" -is my -a sha1 to create client certificate.</a:t>
            </a:r>
          </a:p>
          <a:p>
            <a:pPr marL="228600" indent="-228600">
              <a:buAutoNum type="arabicPeriod"/>
            </a:pPr>
            <a:r>
              <a:rPr lang="en-US" dirty="0">
                <a:effectLst/>
              </a:rPr>
              <a:t>Launch </a:t>
            </a:r>
            <a:r>
              <a:rPr lang="en-US" b="1" dirty="0" err="1">
                <a:effectLst/>
              </a:rPr>
              <a:t>certmgr</a:t>
            </a:r>
            <a:r>
              <a:rPr lang="en-US" dirty="0">
                <a:effectLst/>
              </a:rPr>
              <a:t>. Export the root certificate as a </a:t>
            </a:r>
            <a:r>
              <a:rPr lang="en-US" b="1" i="1" dirty="0">
                <a:effectLst/>
              </a:rPr>
              <a:t>MyFakeRoot.cer</a:t>
            </a:r>
            <a:r>
              <a:rPr lang="en-US" dirty="0">
                <a:effectLst/>
              </a:rPr>
              <a:t> file (</a:t>
            </a:r>
            <a:r>
              <a:rPr lang="en-US" u="sng" dirty="0">
                <a:effectLst/>
              </a:rPr>
              <a:t>without</a:t>
            </a:r>
            <a:r>
              <a:rPr lang="en-US" dirty="0">
                <a:effectLst/>
              </a:rPr>
              <a:t> private key).</a:t>
            </a:r>
          </a:p>
          <a:p>
            <a:pPr marL="228600" indent="-228600">
              <a:buAutoNum type="arabicPeriod"/>
            </a:pPr>
            <a:r>
              <a:rPr lang="en-US" dirty="0">
                <a:effectLst/>
              </a:rPr>
              <a:t>[Optional] if you are configuring VPN for another client, you’d need to install the client certificate on target machine.</a:t>
            </a:r>
          </a:p>
          <a:p>
            <a:pPr marL="228600" indent="-228600">
              <a:buAutoNum type="arabicPeriod"/>
            </a:pPr>
            <a:r>
              <a:rPr lang="en-US" dirty="0">
                <a:effectLst/>
              </a:rPr>
              <a:t>Go back to Microsoft Azure Management Portal. On </a:t>
            </a:r>
            <a:r>
              <a:rPr lang="en-US" b="1" dirty="0">
                <a:effectLst/>
              </a:rPr>
              <a:t>DASHBOARD</a:t>
            </a:r>
            <a:r>
              <a:rPr lang="en-US" dirty="0">
                <a:effectLst/>
              </a:rPr>
              <a:t> page of the virtual network, click on link </a:t>
            </a:r>
            <a:r>
              <a:rPr lang="en-US" b="1" dirty="0">
                <a:effectLst/>
              </a:rPr>
              <a:t>Upload client certificate</a:t>
            </a:r>
            <a:r>
              <a:rPr lang="en-US" dirty="0">
                <a:effectLst/>
              </a:rPr>
              <a:t> to upload the root certificate. Note at this point the gateway should have been created.</a:t>
            </a:r>
          </a:p>
          <a:p>
            <a:pPr marL="228600" indent="-228600">
              <a:buAutoNum type="arabicPeriod"/>
            </a:pPr>
            <a:r>
              <a:rPr lang="en-US" dirty="0">
                <a:effectLst/>
              </a:rPr>
              <a:t>After certificate has been uploaded, you can download and install VPN client from the </a:t>
            </a:r>
            <a:r>
              <a:rPr lang="en-US" b="1" dirty="0">
                <a:effectLst/>
              </a:rPr>
              <a:t>DASHBOARD</a:t>
            </a:r>
            <a:r>
              <a:rPr lang="en-US" dirty="0">
                <a:effectLst/>
              </a:rPr>
              <a:t> page (</a:t>
            </a:r>
            <a:r>
              <a:rPr lang="en-US" b="1" i="1" dirty="0">
                <a:effectLst/>
              </a:rPr>
              <a:t>AMD64 Client</a:t>
            </a:r>
            <a:r>
              <a:rPr lang="en-US" dirty="0">
                <a:effectLst/>
              </a:rPr>
              <a:t> link for 64-bit machines, </a:t>
            </a:r>
            <a:r>
              <a:rPr lang="en-US" b="1" i="1" dirty="0">
                <a:effectLst/>
              </a:rPr>
              <a:t>x86 Client</a:t>
            </a:r>
            <a:r>
              <a:rPr lang="en-US" dirty="0">
                <a:effectLst/>
              </a:rPr>
              <a:t> link for 32-bit machines).</a:t>
            </a:r>
          </a:p>
          <a:p>
            <a:pPr marL="228600" indent="-228600">
              <a:buAutoNum type="arabicPeriod"/>
            </a:pPr>
            <a:r>
              <a:rPr lang="en-US" dirty="0">
                <a:effectLst/>
              </a:rPr>
              <a:t>After VPN client has been installed, you can see the VPN connection on your Windows network connection list. Click on the network to connect. When prompted by the VPN client, click </a:t>
            </a:r>
            <a:r>
              <a:rPr lang="en-US" b="1" dirty="0">
                <a:effectLst/>
              </a:rPr>
              <a:t>Connect</a:t>
            </a:r>
            <a:r>
              <a:rPr lang="en-US" dirty="0">
                <a:effectLst/>
              </a:rPr>
              <a:t> button to continue.</a:t>
            </a:r>
          </a:p>
          <a:p>
            <a:pPr marL="228600" indent="-228600">
              <a:buAutoNum type="arabicPeriod"/>
            </a:pPr>
            <a:r>
              <a:rPr lang="en-US" dirty="0">
                <a:effectLst/>
              </a:rPr>
              <a:t>[Optional] Now you can use </a:t>
            </a:r>
            <a:r>
              <a:rPr lang="en-US" b="1" i="1" dirty="0" err="1">
                <a:effectLst/>
              </a:rPr>
              <a:t>ipconfig</a:t>
            </a:r>
            <a:r>
              <a:rPr lang="en-US" b="1" i="1" dirty="0">
                <a:effectLst/>
              </a:rPr>
              <a:t>/all</a:t>
            </a:r>
            <a:r>
              <a:rPr lang="en-US" dirty="0">
                <a:effectLst/>
              </a:rPr>
              <a:t> to verify if VPN connection has been successfully established  (look for PPP adapter).</a:t>
            </a:r>
          </a:p>
          <a:p>
            <a:pPr marL="228600" indent="-228600">
              <a:buAutoNum type="arabicPeriod"/>
            </a:pPr>
            <a:r>
              <a:rPr lang="en-US" dirty="0">
                <a:effectLst/>
              </a:rPr>
              <a:t>Log on to the virtual machine, create a new </a:t>
            </a:r>
            <a:r>
              <a:rPr lang="en-US" b="1" i="1" dirty="0">
                <a:effectLst/>
              </a:rPr>
              <a:t>Share</a:t>
            </a:r>
            <a:r>
              <a:rPr lang="en-US" dirty="0">
                <a:effectLst/>
              </a:rPr>
              <a:t> folder under</a:t>
            </a:r>
            <a:r>
              <a:rPr lang="en-US" b="1" i="1" dirty="0">
                <a:effectLst/>
              </a:rPr>
              <a:t> c:\</a:t>
            </a:r>
            <a:r>
              <a:rPr lang="en-US" dirty="0">
                <a:effectLst/>
              </a:rPr>
              <a:t>. Share the folder with the user you specified when you created the virtual machine. </a:t>
            </a:r>
          </a:p>
          <a:p>
            <a:pPr marL="228600" indent="-228600">
              <a:buAutoNum type="arabicPeriod"/>
            </a:pPr>
            <a:r>
              <a:rPr lang="en-US" dirty="0">
                <a:effectLst/>
              </a:rPr>
              <a:t>On Management Portal, record the virtual machines private IP on its </a:t>
            </a:r>
            <a:r>
              <a:rPr lang="en-US" b="1" dirty="0">
                <a:effectLst/>
              </a:rPr>
              <a:t>DASHBOARD</a:t>
            </a:r>
            <a:r>
              <a:rPr lang="en-US" dirty="0">
                <a:effectLst/>
              </a:rPr>
              <a:t> page. In my case the IP is 10.0.1.4.</a:t>
            </a:r>
          </a:p>
          <a:p>
            <a:pPr marL="228600" indent="-228600">
              <a:buAutoNum type="arabicPeriod"/>
            </a:pPr>
            <a:r>
              <a:rPr lang="en-US" dirty="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5/6/2016 11:32 AM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66</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3399780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67</a:t>
            </a:fld>
            <a:endParaRPr lang="en-US">
              <a:solidFill>
                <a:prstClr val="black"/>
              </a:solidFill>
            </a:endParaRPr>
          </a:p>
        </p:txBody>
      </p:sp>
    </p:spTree>
    <p:extLst>
      <p:ext uri="{BB962C8B-B14F-4D97-AF65-F5344CB8AC3E}">
        <p14:creationId xmlns:p14="http://schemas.microsoft.com/office/powerpoint/2010/main" val="338794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28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600" indent="-228600">
              <a:buFont typeface="+mj-lt"/>
              <a:buAutoNum type="arabicPeriod"/>
            </a:pPr>
            <a:r>
              <a:rPr lang="en-US" dirty="0"/>
              <a:t>[Continue</a:t>
            </a:r>
            <a:r>
              <a:rPr lang="en-US" baseline="0" dirty="0"/>
              <a:t> with previous slide]</a:t>
            </a:r>
            <a:endParaRPr lang="en-US" dirty="0"/>
          </a:p>
          <a:p>
            <a:pPr marL="228600" indent="-228600">
              <a:buFont typeface="+mj-lt"/>
              <a:buAutoNum type="arabicPeriod"/>
            </a:pPr>
            <a:r>
              <a:rPr lang="en-US" altLang="zh-CN" b="0" baseline="0" dirty="0"/>
              <a:t>T</a:t>
            </a:r>
            <a:r>
              <a:rPr lang="en-US" b="0" baseline="0" dirty="0"/>
              <a:t>o make your service successful, you are partnering with Azure. You bring the code, and Azure brings resources. [Click]</a:t>
            </a:r>
            <a:endParaRPr lang="en-US" dirty="0"/>
          </a:p>
          <a:p>
            <a:pPr marL="228600" indent="-228600">
              <a:buFont typeface="+mj-lt"/>
              <a:buAutoNum type="arabicPeriod"/>
            </a:pPr>
            <a:r>
              <a:rPr lang="en-US" dirty="0"/>
              <a:t>And you keep iterating and making improvements over time. [Click]</a:t>
            </a:r>
            <a:endParaRPr lang="en-US" baseline="0" dirty="0"/>
          </a:p>
          <a:p>
            <a:pPr marL="228600" indent="-228600">
              <a:buFont typeface="+mj-lt"/>
              <a:buAutoNum type="arabicPeriod"/>
            </a:pPr>
            <a:r>
              <a:rPr lang="en-US" baseline="0" dirty="0"/>
              <a:t>In terms of infrastructure code, you can use it to define desired states of required resources (</a:t>
            </a:r>
            <a:r>
              <a:rPr lang="en-US" b="1" baseline="0" dirty="0"/>
              <a:t>Note: current Azure Resource </a:t>
            </a:r>
            <a:r>
              <a:rPr lang="en-US" altLang="zh-CN" b="1" baseline="0" dirty="0"/>
              <a:t>Manager only support a small number of Resource Providers</a:t>
            </a:r>
            <a:r>
              <a:rPr lang="en-US" altLang="zh-CN" baseline="0" dirty="0"/>
              <a:t>). [Click]</a:t>
            </a:r>
            <a:endParaRPr lang="en-US" baseline="0" dirty="0"/>
          </a:p>
          <a:p>
            <a:pPr marL="228600" indent="-228600">
              <a:buFont typeface="+mj-lt"/>
              <a:buAutoNum type="arabicPeriod"/>
            </a:pPr>
            <a:r>
              <a:rPr lang="en-US" baseline="0" dirty="0"/>
              <a:t>You can define hosting environments, such as websites, cloud services and VMs. [Click]</a:t>
            </a:r>
          </a:p>
          <a:p>
            <a:pPr marL="228600" indent="-228600">
              <a:buFont typeface="+mj-lt"/>
              <a:buAutoNum type="arabicPeriod"/>
            </a:pPr>
            <a:r>
              <a:rPr lang="en-US" baseline="0" dirty="0"/>
              <a:t>Required services. [Click]</a:t>
            </a:r>
          </a:p>
          <a:p>
            <a:pPr marL="228600" indent="-228600">
              <a:buFont typeface="+mj-lt"/>
              <a:buAutoNum type="arabicPeriod"/>
            </a:pPr>
            <a:r>
              <a:rPr lang="en-US" baseline="0" dirty="0"/>
              <a:t>In this session we’ll focus on infrastructural components including virtual machines and virtual networks.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5683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1720517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793644341"/>
      </p:ext>
    </p:extLst>
  </p:cSld>
  <p:clrMapOvr>
    <a:masterClrMapping/>
  </p:clrMapOvr>
  <p:transition>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99117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1220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2239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78764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2.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12.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6.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image" Target="../media/image12.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7.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25.png"/><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8.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29" r:id="rId33"/>
    <p:sldLayoutId id="2147483830" r:id="rId34"/>
    <p:sldLayoutId id="2147483869" r:id="rId35"/>
    <p:sldLayoutId id="2147483870" r:id="rId36"/>
    <p:sldLayoutId id="2147483883"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10.xml"/><Relationship Id="rId16" Type="http://schemas.openxmlformats.org/officeDocument/2006/relationships/image" Target="../media/image69.png"/><Relationship Id="rId1" Type="http://schemas.openxmlformats.org/officeDocument/2006/relationships/slideLayout" Target="../slideLayouts/slideLayout2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2.xml"/><Relationship Id="rId1" Type="http://schemas.openxmlformats.org/officeDocument/2006/relationships/slideLayout" Target="../slideLayouts/slideLayout51.xml"/><Relationship Id="rId5" Type="http://schemas.openxmlformats.org/officeDocument/2006/relationships/image" Target="../media/image75.emf"/><Relationship Id="rId4"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6.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12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jp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0.emf"/><Relationship Id="rId4" Type="http://schemas.openxmlformats.org/officeDocument/2006/relationships/image" Target="../media/image29.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7.png"/><Relationship Id="rId7" Type="http://schemas.openxmlformats.org/officeDocument/2006/relationships/hyperlink" Target="https://twitter.com/INCEILING/status/648929603784974337" TargetMode="External"/><Relationship Id="rId2" Type="http://schemas.openxmlformats.org/officeDocument/2006/relationships/notesSlide" Target="../notesSlides/notesSlide30.xml"/><Relationship Id="rId1" Type="http://schemas.openxmlformats.org/officeDocument/2006/relationships/slideLayout" Target="../slideLayouts/slideLayout97.xml"/><Relationship Id="rId6" Type="http://schemas.openxmlformats.org/officeDocument/2006/relationships/image" Target="../media/image99.png"/><Relationship Id="rId11" Type="http://schemas.openxmlformats.org/officeDocument/2006/relationships/image" Target="../media/image102.png"/><Relationship Id="rId5" Type="http://schemas.openxmlformats.org/officeDocument/2006/relationships/image" Target="../media/image98.png"/><Relationship Id="rId10" Type="http://schemas.openxmlformats.org/officeDocument/2006/relationships/hyperlink" Target="https://twitter.com/algillen/status/648898334900494336" TargetMode="External"/><Relationship Id="rId4" Type="http://schemas.openxmlformats.org/officeDocument/2006/relationships/hyperlink" Target="https://twitter.com/valb00/status/648942410509230082" TargetMode="External"/><Relationship Id="rId9" Type="http://schemas.openxmlformats.org/officeDocument/2006/relationships/image" Target="../media/image10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105.png"/><Relationship Id="rId5" Type="http://schemas.openxmlformats.org/officeDocument/2006/relationships/tags" Target="../tags/tag5.xml"/><Relationship Id="rId10" Type="http://schemas.openxmlformats.org/officeDocument/2006/relationships/image" Target="../media/image104.emf"/><Relationship Id="rId4" Type="http://schemas.openxmlformats.org/officeDocument/2006/relationships/tags" Target="../tags/tag4.xml"/><Relationship Id="rId9"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notesSlide" Target="../notesSlides/notesSlide5.xml"/><Relationship Id="rId16" Type="http://schemas.openxmlformats.org/officeDocument/2006/relationships/image" Target="../media/image41.emf"/><Relationship Id="rId1" Type="http://schemas.openxmlformats.org/officeDocument/2006/relationships/slideLayout" Target="../slideLayouts/slideLayout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5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37.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51.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38.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6.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47.xml"/><Relationship Id="rId1" Type="http://schemas.openxmlformats.org/officeDocument/2006/relationships/slideLayout" Target="../slideLayouts/slideLayout79.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0.xml"/></Relationships>
</file>

<file path=ppt/slides/_rels/slide6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8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0.xml"/><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err="1"/>
              <a:t>Sizess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pic>
        <p:nvPicPr>
          <p:cNvPr id="37" name="Picture 36"/>
          <p:cNvPicPr>
            <a:picLocks noChangeAspect="1"/>
          </p:cNvPicPr>
          <p:nvPr/>
        </p:nvPicPr>
        <p:blipFill>
          <a:blip r:embed="rId3"/>
          <a:stretch>
            <a:fillRect/>
          </a:stretch>
        </p:blipFill>
        <p:spPr>
          <a:xfrm>
            <a:off x="5892829" y="499488"/>
            <a:ext cx="6105112" cy="5609802"/>
          </a:xfrm>
          <a:prstGeom prst="rect">
            <a:avLst/>
          </a:prstGeom>
          <a:ln w="88900" cap="sq" cmpd="thickThin">
            <a:solidFill>
              <a:srgbClr val="505050"/>
            </a:solidFill>
            <a:prstDash val="solid"/>
            <a:miter lim="800000"/>
          </a:ln>
          <a:effectLst>
            <a:innerShdw blurRad="76200">
              <a:srgbClr val="000000"/>
            </a:innerShdw>
          </a:effectLst>
        </p:spPr>
      </p:pic>
      <p:pic>
        <p:nvPicPr>
          <p:cNvPr id="38" name="Picture 37"/>
          <p:cNvPicPr>
            <a:picLocks noChangeAspect="1"/>
          </p:cNvPicPr>
          <p:nvPr/>
        </p:nvPicPr>
        <p:blipFill rotWithShape="1">
          <a:blip r:embed="rId3"/>
          <a:srcRect l="16639" r="38434" b="69509"/>
          <a:stretch/>
        </p:blipFill>
        <p:spPr>
          <a:xfrm>
            <a:off x="5822066" y="477847"/>
            <a:ext cx="6218681" cy="3878122"/>
          </a:xfrm>
          <a:prstGeom prst="rect">
            <a:avLst/>
          </a:prstGeom>
          <a:ln w="88900" cap="sq" cmpd="thickThin">
            <a:solidFill>
              <a:srgbClr val="505050"/>
            </a:solidFill>
            <a:prstDash val="solid"/>
            <a:miter lim="800000"/>
          </a:ln>
          <a:effectLst>
            <a:innerShdw blurRad="76200">
              <a:srgbClr val="000000"/>
            </a:innerShdw>
          </a:effectLst>
        </p:spPr>
      </p:pic>
      <p:sp>
        <p:nvSpPr>
          <p:cNvPr id="39" name="Freeform 38"/>
          <p:cNvSpPr/>
          <p:nvPr/>
        </p:nvSpPr>
        <p:spPr>
          <a:xfrm>
            <a:off x="6155548" y="3325762"/>
            <a:ext cx="3596956" cy="692466"/>
          </a:xfrm>
          <a:custGeom>
            <a:avLst/>
            <a:gdLst>
              <a:gd name="connsiteX0" fmla="*/ 1335049 w 2698099"/>
              <a:gd name="connsiteY0" fmla="*/ 113624 h 519423"/>
              <a:gd name="connsiteX1" fmla="*/ 1302585 w 2698099"/>
              <a:gd name="connsiteY1" fmla="*/ 97392 h 519423"/>
              <a:gd name="connsiteX2" fmla="*/ 1275532 w 2698099"/>
              <a:gd name="connsiteY2" fmla="*/ 91981 h 519423"/>
              <a:gd name="connsiteX3" fmla="*/ 1167319 w 2698099"/>
              <a:gd name="connsiteY3" fmla="*/ 81160 h 519423"/>
              <a:gd name="connsiteX4" fmla="*/ 1059106 w 2698099"/>
              <a:gd name="connsiteY4" fmla="*/ 75749 h 519423"/>
              <a:gd name="connsiteX5" fmla="*/ 977946 w 2698099"/>
              <a:gd name="connsiteY5" fmla="*/ 70339 h 519423"/>
              <a:gd name="connsiteX6" fmla="*/ 945482 w 2698099"/>
              <a:gd name="connsiteY6" fmla="*/ 59517 h 519423"/>
              <a:gd name="connsiteX7" fmla="*/ 777752 w 2698099"/>
              <a:gd name="connsiteY7" fmla="*/ 48696 h 519423"/>
              <a:gd name="connsiteX8" fmla="*/ 756109 w 2698099"/>
              <a:gd name="connsiteY8" fmla="*/ 43285 h 519423"/>
              <a:gd name="connsiteX9" fmla="*/ 739877 w 2698099"/>
              <a:gd name="connsiteY9" fmla="*/ 37875 h 519423"/>
              <a:gd name="connsiteX10" fmla="*/ 658718 w 2698099"/>
              <a:gd name="connsiteY10" fmla="*/ 27053 h 519423"/>
              <a:gd name="connsiteX11" fmla="*/ 604611 w 2698099"/>
              <a:gd name="connsiteY11" fmla="*/ 16232 h 519423"/>
              <a:gd name="connsiteX12" fmla="*/ 588379 w 2698099"/>
              <a:gd name="connsiteY12" fmla="*/ 10821 h 519423"/>
              <a:gd name="connsiteX13" fmla="*/ 490987 w 2698099"/>
              <a:gd name="connsiteY13" fmla="*/ 0 h 519423"/>
              <a:gd name="connsiteX14" fmla="*/ 128474 w 2698099"/>
              <a:gd name="connsiteY14" fmla="*/ 5411 h 519423"/>
              <a:gd name="connsiteX15" fmla="*/ 96010 w 2698099"/>
              <a:gd name="connsiteY15" fmla="*/ 27053 h 519423"/>
              <a:gd name="connsiteX16" fmla="*/ 63546 w 2698099"/>
              <a:gd name="connsiteY16" fmla="*/ 37875 h 519423"/>
              <a:gd name="connsiteX17" fmla="*/ 25671 w 2698099"/>
              <a:gd name="connsiteY17" fmla="*/ 86570 h 519423"/>
              <a:gd name="connsiteX18" fmla="*/ 14850 w 2698099"/>
              <a:gd name="connsiteY18" fmla="*/ 97392 h 519423"/>
              <a:gd name="connsiteX19" fmla="*/ 9440 w 2698099"/>
              <a:gd name="connsiteY19" fmla="*/ 254301 h 519423"/>
              <a:gd name="connsiteX20" fmla="*/ 31082 w 2698099"/>
              <a:gd name="connsiteY20" fmla="*/ 281354 h 519423"/>
              <a:gd name="connsiteX21" fmla="*/ 47314 w 2698099"/>
              <a:gd name="connsiteY21" fmla="*/ 302997 h 519423"/>
              <a:gd name="connsiteX22" fmla="*/ 90599 w 2698099"/>
              <a:gd name="connsiteY22" fmla="*/ 319228 h 519423"/>
              <a:gd name="connsiteX23" fmla="*/ 133884 w 2698099"/>
              <a:gd name="connsiteY23" fmla="*/ 335460 h 519423"/>
              <a:gd name="connsiteX24" fmla="*/ 171759 w 2698099"/>
              <a:gd name="connsiteY24" fmla="*/ 357103 h 519423"/>
              <a:gd name="connsiteX25" fmla="*/ 187991 w 2698099"/>
              <a:gd name="connsiteY25" fmla="*/ 362514 h 519423"/>
              <a:gd name="connsiteX26" fmla="*/ 209634 w 2698099"/>
              <a:gd name="connsiteY26" fmla="*/ 384156 h 519423"/>
              <a:gd name="connsiteX27" fmla="*/ 247508 w 2698099"/>
              <a:gd name="connsiteY27" fmla="*/ 394978 h 519423"/>
              <a:gd name="connsiteX28" fmla="*/ 274561 w 2698099"/>
              <a:gd name="connsiteY28" fmla="*/ 405799 h 519423"/>
              <a:gd name="connsiteX29" fmla="*/ 301615 w 2698099"/>
              <a:gd name="connsiteY29" fmla="*/ 411210 h 519423"/>
              <a:gd name="connsiteX30" fmla="*/ 323257 w 2698099"/>
              <a:gd name="connsiteY30" fmla="*/ 416620 h 519423"/>
              <a:gd name="connsiteX31" fmla="*/ 355721 w 2698099"/>
              <a:gd name="connsiteY31" fmla="*/ 427441 h 519423"/>
              <a:gd name="connsiteX32" fmla="*/ 404417 w 2698099"/>
              <a:gd name="connsiteY32" fmla="*/ 438263 h 519423"/>
              <a:gd name="connsiteX33" fmla="*/ 431470 w 2698099"/>
              <a:gd name="connsiteY33" fmla="*/ 443673 h 519423"/>
              <a:gd name="connsiteX34" fmla="*/ 447702 w 2698099"/>
              <a:gd name="connsiteY34" fmla="*/ 449084 h 519423"/>
              <a:gd name="connsiteX35" fmla="*/ 485577 w 2698099"/>
              <a:gd name="connsiteY35" fmla="*/ 454495 h 519423"/>
              <a:gd name="connsiteX36" fmla="*/ 518041 w 2698099"/>
              <a:gd name="connsiteY36" fmla="*/ 459905 h 519423"/>
              <a:gd name="connsiteX37" fmla="*/ 561326 w 2698099"/>
              <a:gd name="connsiteY37" fmla="*/ 476137 h 519423"/>
              <a:gd name="connsiteX38" fmla="*/ 588379 w 2698099"/>
              <a:gd name="connsiteY38" fmla="*/ 481548 h 519423"/>
              <a:gd name="connsiteX39" fmla="*/ 615432 w 2698099"/>
              <a:gd name="connsiteY39" fmla="*/ 497780 h 519423"/>
              <a:gd name="connsiteX40" fmla="*/ 647896 w 2698099"/>
              <a:gd name="connsiteY40" fmla="*/ 503191 h 519423"/>
              <a:gd name="connsiteX41" fmla="*/ 745288 w 2698099"/>
              <a:gd name="connsiteY41" fmla="*/ 519423 h 519423"/>
              <a:gd name="connsiteX42" fmla="*/ 2379305 w 2698099"/>
              <a:gd name="connsiteY42" fmla="*/ 514012 h 519423"/>
              <a:gd name="connsiteX43" fmla="*/ 2428000 w 2698099"/>
              <a:gd name="connsiteY43" fmla="*/ 508601 h 519423"/>
              <a:gd name="connsiteX44" fmla="*/ 2584909 w 2698099"/>
              <a:gd name="connsiteY44" fmla="*/ 470727 h 519423"/>
              <a:gd name="connsiteX45" fmla="*/ 2622784 w 2698099"/>
              <a:gd name="connsiteY45" fmla="*/ 449084 h 519423"/>
              <a:gd name="connsiteX46" fmla="*/ 2660658 w 2698099"/>
              <a:gd name="connsiteY46" fmla="*/ 416620 h 519423"/>
              <a:gd name="connsiteX47" fmla="*/ 2682301 w 2698099"/>
              <a:gd name="connsiteY47" fmla="*/ 400388 h 519423"/>
              <a:gd name="connsiteX48" fmla="*/ 2687712 w 2698099"/>
              <a:gd name="connsiteY48" fmla="*/ 384156 h 519423"/>
              <a:gd name="connsiteX49" fmla="*/ 2666069 w 2698099"/>
              <a:gd name="connsiteY49" fmla="*/ 173141 h 519423"/>
              <a:gd name="connsiteX50" fmla="*/ 2628195 w 2698099"/>
              <a:gd name="connsiteY50" fmla="*/ 156909 h 519423"/>
              <a:gd name="connsiteX51" fmla="*/ 2557856 w 2698099"/>
              <a:gd name="connsiteY51" fmla="*/ 151498 h 519423"/>
              <a:gd name="connsiteX52" fmla="*/ 2482107 w 2698099"/>
              <a:gd name="connsiteY52" fmla="*/ 135266 h 519423"/>
              <a:gd name="connsiteX53" fmla="*/ 2455054 w 2698099"/>
              <a:gd name="connsiteY53" fmla="*/ 129856 h 519423"/>
              <a:gd name="connsiteX54" fmla="*/ 2417179 w 2698099"/>
              <a:gd name="connsiteY54" fmla="*/ 119034 h 519423"/>
              <a:gd name="connsiteX55" fmla="*/ 2352251 w 2698099"/>
              <a:gd name="connsiteY55" fmla="*/ 102802 h 519423"/>
              <a:gd name="connsiteX56" fmla="*/ 2308966 w 2698099"/>
              <a:gd name="connsiteY56" fmla="*/ 86570 h 519423"/>
              <a:gd name="connsiteX57" fmla="*/ 2287324 w 2698099"/>
              <a:gd name="connsiteY57" fmla="*/ 75749 h 519423"/>
              <a:gd name="connsiteX58" fmla="*/ 2254860 w 2698099"/>
              <a:gd name="connsiteY58" fmla="*/ 70339 h 519423"/>
              <a:gd name="connsiteX59" fmla="*/ 2233217 w 2698099"/>
              <a:gd name="connsiteY59" fmla="*/ 64928 h 519423"/>
              <a:gd name="connsiteX60" fmla="*/ 2216985 w 2698099"/>
              <a:gd name="connsiteY60" fmla="*/ 59517 h 519423"/>
              <a:gd name="connsiteX61" fmla="*/ 2179111 w 2698099"/>
              <a:gd name="connsiteY61" fmla="*/ 48696 h 519423"/>
              <a:gd name="connsiteX62" fmla="*/ 2157468 w 2698099"/>
              <a:gd name="connsiteY62" fmla="*/ 43285 h 519423"/>
              <a:gd name="connsiteX63" fmla="*/ 2011380 w 2698099"/>
              <a:gd name="connsiteY63" fmla="*/ 27053 h 519423"/>
              <a:gd name="connsiteX64" fmla="*/ 1107802 w 2698099"/>
              <a:gd name="connsiteY64" fmla="*/ 32464 h 519423"/>
              <a:gd name="connsiteX65" fmla="*/ 1075338 w 2698099"/>
              <a:gd name="connsiteY65" fmla="*/ 43285 h 519423"/>
              <a:gd name="connsiteX66" fmla="*/ 1059106 w 2698099"/>
              <a:gd name="connsiteY66" fmla="*/ 48696 h 519423"/>
              <a:gd name="connsiteX67" fmla="*/ 1042874 w 2698099"/>
              <a:gd name="connsiteY67" fmla="*/ 54107 h 519423"/>
              <a:gd name="connsiteX68" fmla="*/ 1026642 w 2698099"/>
              <a:gd name="connsiteY68" fmla="*/ 64928 h 519423"/>
              <a:gd name="connsiteX69" fmla="*/ 1010410 w 2698099"/>
              <a:gd name="connsiteY69" fmla="*/ 70339 h 519423"/>
              <a:gd name="connsiteX70" fmla="*/ 972535 w 2698099"/>
              <a:gd name="connsiteY70" fmla="*/ 97392 h 519423"/>
              <a:gd name="connsiteX71" fmla="*/ 956303 w 2698099"/>
              <a:gd name="connsiteY71" fmla="*/ 108213 h 519423"/>
              <a:gd name="connsiteX72" fmla="*/ 934661 w 2698099"/>
              <a:gd name="connsiteY72" fmla="*/ 119034 h 5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98099" h="519423">
                <a:moveTo>
                  <a:pt x="1335049" y="113624"/>
                </a:moveTo>
                <a:cubicBezTo>
                  <a:pt x="1324228" y="108213"/>
                  <a:pt x="1313955" y="101527"/>
                  <a:pt x="1302585" y="97392"/>
                </a:cubicBezTo>
                <a:cubicBezTo>
                  <a:pt x="1293942" y="94249"/>
                  <a:pt x="1284603" y="93493"/>
                  <a:pt x="1275532" y="91981"/>
                </a:cubicBezTo>
                <a:cubicBezTo>
                  <a:pt x="1235032" y="85231"/>
                  <a:pt x="1212289" y="83885"/>
                  <a:pt x="1167319" y="81160"/>
                </a:cubicBezTo>
                <a:cubicBezTo>
                  <a:pt x="1131269" y="78975"/>
                  <a:pt x="1095163" y="77809"/>
                  <a:pt x="1059106" y="75749"/>
                </a:cubicBezTo>
                <a:lnTo>
                  <a:pt x="977946" y="70339"/>
                </a:lnTo>
                <a:cubicBezTo>
                  <a:pt x="967125" y="66732"/>
                  <a:pt x="956823" y="60743"/>
                  <a:pt x="945482" y="59517"/>
                </a:cubicBezTo>
                <a:cubicBezTo>
                  <a:pt x="889780" y="53495"/>
                  <a:pt x="777752" y="48696"/>
                  <a:pt x="777752" y="48696"/>
                </a:cubicBezTo>
                <a:cubicBezTo>
                  <a:pt x="770538" y="46892"/>
                  <a:pt x="763259" y="45328"/>
                  <a:pt x="756109" y="43285"/>
                </a:cubicBezTo>
                <a:cubicBezTo>
                  <a:pt x="750625" y="41718"/>
                  <a:pt x="745444" y="39112"/>
                  <a:pt x="739877" y="37875"/>
                </a:cubicBezTo>
                <a:cubicBezTo>
                  <a:pt x="704131" y="29932"/>
                  <a:pt x="699221" y="33448"/>
                  <a:pt x="658718" y="27053"/>
                </a:cubicBezTo>
                <a:cubicBezTo>
                  <a:pt x="640550" y="24184"/>
                  <a:pt x="622533" y="20368"/>
                  <a:pt x="604611" y="16232"/>
                </a:cubicBezTo>
                <a:cubicBezTo>
                  <a:pt x="599054" y="14950"/>
                  <a:pt x="593947" y="12058"/>
                  <a:pt x="588379" y="10821"/>
                </a:cubicBezTo>
                <a:cubicBezTo>
                  <a:pt x="556054" y="3638"/>
                  <a:pt x="524163" y="2765"/>
                  <a:pt x="490987" y="0"/>
                </a:cubicBezTo>
                <a:lnTo>
                  <a:pt x="128474" y="5411"/>
                </a:lnTo>
                <a:cubicBezTo>
                  <a:pt x="105828" y="6058"/>
                  <a:pt x="115141" y="16425"/>
                  <a:pt x="96010" y="27053"/>
                </a:cubicBezTo>
                <a:cubicBezTo>
                  <a:pt x="86039" y="32593"/>
                  <a:pt x="63546" y="37875"/>
                  <a:pt x="63546" y="37875"/>
                </a:cubicBezTo>
                <a:cubicBezTo>
                  <a:pt x="53295" y="68626"/>
                  <a:pt x="62169" y="50072"/>
                  <a:pt x="25671" y="86570"/>
                </a:cubicBezTo>
                <a:lnTo>
                  <a:pt x="14850" y="97392"/>
                </a:lnTo>
                <a:cubicBezTo>
                  <a:pt x="-8167" y="166444"/>
                  <a:pt x="134" y="128660"/>
                  <a:pt x="9440" y="254301"/>
                </a:cubicBezTo>
                <a:cubicBezTo>
                  <a:pt x="11332" y="279842"/>
                  <a:pt x="11555" y="274845"/>
                  <a:pt x="31082" y="281354"/>
                </a:cubicBezTo>
                <a:cubicBezTo>
                  <a:pt x="36493" y="288568"/>
                  <a:pt x="40100" y="297586"/>
                  <a:pt x="47314" y="302997"/>
                </a:cubicBezTo>
                <a:cubicBezTo>
                  <a:pt x="57282" y="310473"/>
                  <a:pt x="78295" y="313955"/>
                  <a:pt x="90599" y="319228"/>
                </a:cubicBezTo>
                <a:cubicBezTo>
                  <a:pt x="130213" y="336205"/>
                  <a:pt x="93980" y="325485"/>
                  <a:pt x="133884" y="335460"/>
                </a:cubicBezTo>
                <a:cubicBezTo>
                  <a:pt x="150188" y="346330"/>
                  <a:pt x="152534" y="348864"/>
                  <a:pt x="171759" y="357103"/>
                </a:cubicBezTo>
                <a:cubicBezTo>
                  <a:pt x="177001" y="359350"/>
                  <a:pt x="182580" y="360710"/>
                  <a:pt x="187991" y="362514"/>
                </a:cubicBezTo>
                <a:cubicBezTo>
                  <a:pt x="195205" y="369728"/>
                  <a:pt x="201332" y="378226"/>
                  <a:pt x="209634" y="384156"/>
                </a:cubicBezTo>
                <a:cubicBezTo>
                  <a:pt x="214194" y="387413"/>
                  <a:pt x="244749" y="394058"/>
                  <a:pt x="247508" y="394978"/>
                </a:cubicBezTo>
                <a:cubicBezTo>
                  <a:pt x="256722" y="398049"/>
                  <a:pt x="265258" y="403008"/>
                  <a:pt x="274561" y="405799"/>
                </a:cubicBezTo>
                <a:cubicBezTo>
                  <a:pt x="283370" y="408442"/>
                  <a:pt x="292637" y="409215"/>
                  <a:pt x="301615" y="411210"/>
                </a:cubicBezTo>
                <a:cubicBezTo>
                  <a:pt x="308874" y="412823"/>
                  <a:pt x="316135" y="414483"/>
                  <a:pt x="323257" y="416620"/>
                </a:cubicBezTo>
                <a:cubicBezTo>
                  <a:pt x="334183" y="419898"/>
                  <a:pt x="344536" y="425204"/>
                  <a:pt x="355721" y="427441"/>
                </a:cubicBezTo>
                <a:cubicBezTo>
                  <a:pt x="437391" y="443776"/>
                  <a:pt x="335584" y="422967"/>
                  <a:pt x="404417" y="438263"/>
                </a:cubicBezTo>
                <a:cubicBezTo>
                  <a:pt x="413394" y="440258"/>
                  <a:pt x="422548" y="441443"/>
                  <a:pt x="431470" y="443673"/>
                </a:cubicBezTo>
                <a:cubicBezTo>
                  <a:pt x="437003" y="445056"/>
                  <a:pt x="442109" y="447965"/>
                  <a:pt x="447702" y="449084"/>
                </a:cubicBezTo>
                <a:cubicBezTo>
                  <a:pt x="460208" y="451585"/>
                  <a:pt x="472972" y="452556"/>
                  <a:pt x="485577" y="454495"/>
                </a:cubicBezTo>
                <a:cubicBezTo>
                  <a:pt x="496420" y="456163"/>
                  <a:pt x="507283" y="457754"/>
                  <a:pt x="518041" y="459905"/>
                </a:cubicBezTo>
                <a:cubicBezTo>
                  <a:pt x="569053" y="470107"/>
                  <a:pt x="509662" y="458916"/>
                  <a:pt x="561326" y="476137"/>
                </a:cubicBezTo>
                <a:cubicBezTo>
                  <a:pt x="570050" y="479045"/>
                  <a:pt x="579361" y="479744"/>
                  <a:pt x="588379" y="481548"/>
                </a:cubicBezTo>
                <a:cubicBezTo>
                  <a:pt x="597397" y="486959"/>
                  <a:pt x="605549" y="494186"/>
                  <a:pt x="615432" y="497780"/>
                </a:cubicBezTo>
                <a:cubicBezTo>
                  <a:pt x="625742" y="501529"/>
                  <a:pt x="637206" y="500724"/>
                  <a:pt x="647896" y="503191"/>
                </a:cubicBezTo>
                <a:cubicBezTo>
                  <a:pt x="727327" y="521521"/>
                  <a:pt x="638708" y="509733"/>
                  <a:pt x="745288" y="519423"/>
                </a:cubicBezTo>
                <a:lnTo>
                  <a:pt x="2379305" y="514012"/>
                </a:lnTo>
                <a:cubicBezTo>
                  <a:pt x="2395636" y="513907"/>
                  <a:pt x="2411910" y="511399"/>
                  <a:pt x="2428000" y="508601"/>
                </a:cubicBezTo>
                <a:cubicBezTo>
                  <a:pt x="2481381" y="499317"/>
                  <a:pt x="2532522" y="483824"/>
                  <a:pt x="2584909" y="470727"/>
                </a:cubicBezTo>
                <a:cubicBezTo>
                  <a:pt x="2597534" y="463513"/>
                  <a:pt x="2610952" y="457536"/>
                  <a:pt x="2622784" y="449084"/>
                </a:cubicBezTo>
                <a:cubicBezTo>
                  <a:pt x="2636315" y="439419"/>
                  <a:pt x="2647789" y="427149"/>
                  <a:pt x="2660658" y="416620"/>
                </a:cubicBezTo>
                <a:cubicBezTo>
                  <a:pt x="2667637" y="410910"/>
                  <a:pt x="2675087" y="405799"/>
                  <a:pt x="2682301" y="400388"/>
                </a:cubicBezTo>
                <a:cubicBezTo>
                  <a:pt x="2684105" y="394977"/>
                  <a:pt x="2686145" y="389640"/>
                  <a:pt x="2687712" y="384156"/>
                </a:cubicBezTo>
                <a:cubicBezTo>
                  <a:pt x="2708268" y="312209"/>
                  <a:pt x="2696900" y="270775"/>
                  <a:pt x="2666069" y="173141"/>
                </a:cubicBezTo>
                <a:cubicBezTo>
                  <a:pt x="2661933" y="160043"/>
                  <a:pt x="2641664" y="159603"/>
                  <a:pt x="2628195" y="156909"/>
                </a:cubicBezTo>
                <a:cubicBezTo>
                  <a:pt x="2605136" y="152297"/>
                  <a:pt x="2581302" y="153302"/>
                  <a:pt x="2557856" y="151498"/>
                </a:cubicBezTo>
                <a:cubicBezTo>
                  <a:pt x="2496778" y="139284"/>
                  <a:pt x="2571820" y="154490"/>
                  <a:pt x="2482107" y="135266"/>
                </a:cubicBezTo>
                <a:cubicBezTo>
                  <a:pt x="2473115" y="133339"/>
                  <a:pt x="2463976" y="132086"/>
                  <a:pt x="2455054" y="129856"/>
                </a:cubicBezTo>
                <a:cubicBezTo>
                  <a:pt x="2442316" y="126671"/>
                  <a:pt x="2429917" y="122219"/>
                  <a:pt x="2417179" y="119034"/>
                </a:cubicBezTo>
                <a:cubicBezTo>
                  <a:pt x="2371978" y="107734"/>
                  <a:pt x="2406497" y="120884"/>
                  <a:pt x="2352251" y="102802"/>
                </a:cubicBezTo>
                <a:cubicBezTo>
                  <a:pt x="2337632" y="97929"/>
                  <a:pt x="2323190" y="92497"/>
                  <a:pt x="2308966" y="86570"/>
                </a:cubicBezTo>
                <a:cubicBezTo>
                  <a:pt x="2301521" y="83468"/>
                  <a:pt x="2295049" y="78066"/>
                  <a:pt x="2287324" y="75749"/>
                </a:cubicBezTo>
                <a:cubicBezTo>
                  <a:pt x="2276816" y="72597"/>
                  <a:pt x="2265618" y="72490"/>
                  <a:pt x="2254860" y="70339"/>
                </a:cubicBezTo>
                <a:cubicBezTo>
                  <a:pt x="2247568" y="68881"/>
                  <a:pt x="2240367" y="66971"/>
                  <a:pt x="2233217" y="64928"/>
                </a:cubicBezTo>
                <a:cubicBezTo>
                  <a:pt x="2227733" y="63361"/>
                  <a:pt x="2222448" y="61156"/>
                  <a:pt x="2216985" y="59517"/>
                </a:cubicBezTo>
                <a:cubicBezTo>
                  <a:pt x="2204409" y="55744"/>
                  <a:pt x="2191778" y="52151"/>
                  <a:pt x="2179111" y="48696"/>
                </a:cubicBezTo>
                <a:cubicBezTo>
                  <a:pt x="2171937" y="46739"/>
                  <a:pt x="2164803" y="44508"/>
                  <a:pt x="2157468" y="43285"/>
                </a:cubicBezTo>
                <a:cubicBezTo>
                  <a:pt x="2084718" y="31160"/>
                  <a:pt x="2082922" y="32557"/>
                  <a:pt x="2011380" y="27053"/>
                </a:cubicBezTo>
                <a:lnTo>
                  <a:pt x="1107802" y="32464"/>
                </a:lnTo>
                <a:cubicBezTo>
                  <a:pt x="1096397" y="32662"/>
                  <a:pt x="1086159" y="39678"/>
                  <a:pt x="1075338" y="43285"/>
                </a:cubicBezTo>
                <a:lnTo>
                  <a:pt x="1059106" y="48696"/>
                </a:lnTo>
                <a:cubicBezTo>
                  <a:pt x="1053695" y="50500"/>
                  <a:pt x="1047620" y="50943"/>
                  <a:pt x="1042874" y="54107"/>
                </a:cubicBezTo>
                <a:cubicBezTo>
                  <a:pt x="1037463" y="57714"/>
                  <a:pt x="1032458" y="62020"/>
                  <a:pt x="1026642" y="64928"/>
                </a:cubicBezTo>
                <a:cubicBezTo>
                  <a:pt x="1021541" y="67479"/>
                  <a:pt x="1015511" y="67788"/>
                  <a:pt x="1010410" y="70339"/>
                </a:cubicBezTo>
                <a:cubicBezTo>
                  <a:pt x="1001908" y="74590"/>
                  <a:pt x="978255" y="93306"/>
                  <a:pt x="972535" y="97392"/>
                </a:cubicBezTo>
                <a:cubicBezTo>
                  <a:pt x="967243" y="101172"/>
                  <a:pt x="962119" y="105305"/>
                  <a:pt x="956303" y="108213"/>
                </a:cubicBezTo>
                <a:cubicBezTo>
                  <a:pt x="931435" y="120647"/>
                  <a:pt x="946884" y="106811"/>
                  <a:pt x="934661" y="119034"/>
                </a:cubicBezTo>
              </a:path>
            </a:pathLst>
          </a:custGeom>
          <a:noFill/>
          <a:ln w="17145" cap="flat" cmpd="sng" algn="ctr">
            <a:solidFill>
              <a:srgbClr val="FF0000"/>
            </a:solidFill>
            <a:prstDash val="solid"/>
            <a:headEnd/>
            <a:tailEnd/>
          </a:ln>
          <a:effectLst/>
        </p:spPr>
        <p:txBody>
          <a:bodyPr vert="horz" wrap="none" lIns="121903" tIns="60952" rIns="121903" bIns="60952" numCol="1" rtlCol="0" anchor="ctr" compatLnSpc="1"/>
          <a:lstStyle/>
          <a:p>
            <a:pPr algn="ctr" defTabSz="1218996" eaLnBrk="0" fontAlgn="base" hangingPunct="0">
              <a:spcBef>
                <a:spcPct val="0"/>
              </a:spcBef>
              <a:spcAft>
                <a:spcPct val="0"/>
              </a:spcAft>
              <a:defRPr/>
            </a:pPr>
            <a:endParaRPr lang="en-US" sz="2133" b="1" kern="0">
              <a:solidFill>
                <a:srgbClr val="000000"/>
              </a:solidFill>
              <a:latin typeface="Arial"/>
            </a:endParaRP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500"/>
                            </p:stCondLst>
                            <p:childTnLst>
                              <p:par>
                                <p:cTn id="34" presetID="26" presetClass="emph" presetSubtype="0" repeatCount="indefinite" fill="hold" grpId="1" nodeType="afterEffect">
                                  <p:stCondLst>
                                    <p:cond delay="0"/>
                                  </p:stCondLst>
                                  <p:childTnLst>
                                    <p:animEffect transition="out" filter="fade">
                                      <p:cBhvr>
                                        <p:cTn id="35" dur="500" tmFilter="0, 0; .2, .5; .8, .5; 1, 0"/>
                                        <p:tgtEl>
                                          <p:spTgt spid="39"/>
                                        </p:tgtEl>
                                      </p:cBhvr>
                                    </p:animEffect>
                                    <p:animScale>
                                      <p:cBhvr>
                                        <p:cTn id="36"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9" grpId="0" animBg="1"/>
      <p:bldP spid="39"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An economical option for development workloads, test servers, and other applications that don't require load balancing, auto-scaling, or memory-intensive virtual machines.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Basic Tier</a:t>
            </a:r>
          </a:p>
        </p:txBody>
      </p:sp>
    </p:spTree>
    <p:extLst>
      <p:ext uri="{BB962C8B-B14F-4D97-AF65-F5344CB8AC3E}">
        <p14:creationId xmlns:p14="http://schemas.microsoft.com/office/powerpoint/2010/main" val="736752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638" y="1403350"/>
            <a:ext cx="3372801" cy="642018"/>
          </a:xfrm>
        </p:spPr>
        <p:txBody>
          <a:bodyPr/>
          <a:lstStyle/>
          <a:p>
            <a:r>
              <a:rPr lang="en-US" dirty="0"/>
              <a:t>Standard Tier</a:t>
            </a:r>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and SSD</a:t>
            </a:r>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Xeon® 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storage.</a:t>
            </a: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solidFill>
                  <a:schemeClr val="accent6">
                    <a:lumMod val="60000"/>
                    <a:lumOff val="40000"/>
                  </a:schemeClr>
                </a:solidFill>
              </a:rPr>
              <a:t>NEW:</a:t>
            </a:r>
            <a:r>
              <a:rPr lang="en-US" dirty="0"/>
              <a:t> VM Scale Sets</a:t>
            </a:r>
          </a:p>
        </p:txBody>
      </p:sp>
    </p:spTree>
    <p:extLst>
      <p:ext uri="{BB962C8B-B14F-4D97-AF65-F5344CB8AC3E}">
        <p14:creationId xmlns:p14="http://schemas.microsoft.com/office/powerpoint/2010/main" val="4482111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sp>
        <p:nvSpPr>
          <p:cNvPr id="4" name="Content Placeholder 3"/>
          <p:cNvSpPr>
            <a:spLocks noGrp="1"/>
          </p:cNvSpPr>
          <p:nvPr>
            <p:ph sz="quarter" idx="10"/>
          </p:nvPr>
        </p:nvSpPr>
        <p:spPr>
          <a:xfrm>
            <a:off x="355375" y="1757624"/>
            <a:ext cx="11542503" cy="4124206"/>
          </a:xfrm>
        </p:spPr>
        <p:txBody>
          <a:bodyPr/>
          <a:lstStyle/>
          <a:p>
            <a:r>
              <a:rPr lang="en-US" dirty="0"/>
              <a:t>“Next-Generation Worker Role”</a:t>
            </a:r>
          </a:p>
          <a:p>
            <a:r>
              <a:rPr lang="en-US" dirty="0"/>
              <a:t>Supports Windows, Linux, and custom images</a:t>
            </a:r>
          </a:p>
          <a:p>
            <a:r>
              <a:rPr lang="en-US" dirty="0"/>
              <a:t>Stateless and persistent disks</a:t>
            </a:r>
          </a:p>
          <a:p>
            <a:r>
              <a:rPr lang="en-US" dirty="0"/>
              <a:t>Image-based OS patching</a:t>
            </a:r>
          </a:p>
          <a:p>
            <a:r>
              <a:rPr lang="en-US" dirty="0"/>
              <a:t>Ideal for clusters</a:t>
            </a:r>
          </a:p>
          <a:p>
            <a:endParaRPr lang="en-US" dirty="0"/>
          </a:p>
        </p:txBody>
      </p:sp>
      <p:sp>
        <p:nvSpPr>
          <p:cNvPr id="2" name="TextBox 1"/>
          <p:cNvSpPr txBox="1"/>
          <p:nvPr/>
        </p:nvSpPr>
        <p:spPr>
          <a:xfrm>
            <a:off x="268288" y="413657"/>
            <a:ext cx="9790112" cy="1028551"/>
          </a:xfrm>
          <a:prstGeom prst="rect">
            <a:avLst/>
          </a:prstGeom>
          <a:noFill/>
        </p:spPr>
        <p:txBody>
          <a:bodyPr wrap="square" lIns="182880" tIns="146304" rIns="182880" bIns="146304" rtlCol="0">
            <a:spAutoFit/>
          </a:bodyPr>
          <a:lstStyle/>
          <a:p>
            <a:pPr>
              <a:lnSpc>
                <a:spcPct val="90000"/>
              </a:lnSpc>
              <a:spcAft>
                <a:spcPts val="600"/>
              </a:spcAft>
            </a:pPr>
            <a:r>
              <a:rPr lang="en-US" sz="5293" spc="-100" dirty="0">
                <a:ln w="3175">
                  <a:noFill/>
                </a:ln>
                <a:solidFill>
                  <a:srgbClr val="FFFFFF"/>
                </a:solidFill>
                <a:latin typeface="Segoe UI Light"/>
                <a:cs typeface="Segoe UI" pitchFamily="34" charset="0"/>
              </a:rPr>
              <a:t>Virtual Machine Scale Sets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47850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a:solidFill>
                  <a:schemeClr val="accent6">
                    <a:lumMod val="60000"/>
                    <a:lumOff val="40000"/>
                  </a:schemeClr>
                </a:solidFill>
              </a:rPr>
              <a:t>NEW: </a:t>
            </a:r>
            <a:r>
              <a:rPr lang="en-US" dirty="0"/>
              <a:t>Application Gateway</a:t>
            </a:r>
          </a:p>
        </p:txBody>
      </p:sp>
    </p:spTree>
    <p:extLst>
      <p:ext uri="{BB962C8B-B14F-4D97-AF65-F5344CB8AC3E}">
        <p14:creationId xmlns:p14="http://schemas.microsoft.com/office/powerpoint/2010/main" val="31407578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Application Gateway</a:t>
            </a:r>
          </a:p>
        </p:txBody>
      </p:sp>
      <p:sp>
        <p:nvSpPr>
          <p:cNvPr id="4" name="Content Placeholder 3"/>
          <p:cNvSpPr>
            <a:spLocks noGrp="1"/>
          </p:cNvSpPr>
          <p:nvPr>
            <p:ph sz="quarter" idx="10"/>
          </p:nvPr>
        </p:nvSpPr>
        <p:spPr>
          <a:xfrm>
            <a:off x="268289" y="1388066"/>
            <a:ext cx="5603605" cy="4969935"/>
          </a:xfrm>
        </p:spPr>
        <p:txBody>
          <a:bodyPr/>
          <a:lstStyle/>
          <a:p>
            <a:r>
              <a:rPr lang="en-US" dirty="0"/>
              <a:t>Azure-managed, first party virtual appliances</a:t>
            </a:r>
          </a:p>
          <a:p>
            <a:r>
              <a:rPr lang="en-US" dirty="0"/>
              <a:t>HTTP routing based on app-level policies</a:t>
            </a:r>
          </a:p>
          <a:p>
            <a:pPr lvl="2"/>
            <a:r>
              <a:rPr lang="en-US" dirty="0"/>
              <a:t>Cookies affinity</a:t>
            </a:r>
          </a:p>
          <a:p>
            <a:pPr lvl="2"/>
            <a:r>
              <a:rPr lang="en-US" dirty="0"/>
              <a:t>URL hash</a:t>
            </a:r>
          </a:p>
          <a:p>
            <a:r>
              <a:rPr lang="en-US" dirty="0"/>
              <a:t>SSL termination and caching</a:t>
            </a:r>
          </a:p>
        </p:txBody>
      </p:sp>
      <p:pic>
        <p:nvPicPr>
          <p:cNvPr id="6" name="Content Placeholder 5"/>
          <p:cNvPicPr>
            <a:picLocks noGrp="1" noChangeAspect="1"/>
          </p:cNvPicPr>
          <p:nvPr>
            <p:ph sz="quarter" idx="11"/>
          </p:nvPr>
        </p:nvPicPr>
        <p:blipFill>
          <a:blip r:embed="rId3"/>
          <a:stretch>
            <a:fillRect/>
          </a:stretch>
        </p:blipFill>
        <p:spPr>
          <a:xfrm>
            <a:off x="5946596" y="1612806"/>
            <a:ext cx="6035123" cy="4206660"/>
          </a:xfrm>
          <a:prstGeom prst="rect">
            <a:avLst/>
          </a:prstGeom>
        </p:spPr>
      </p:pic>
    </p:spTree>
    <p:extLst>
      <p:ext uri="{BB962C8B-B14F-4D97-AF65-F5344CB8AC3E}">
        <p14:creationId xmlns:p14="http://schemas.microsoft.com/office/powerpoint/2010/main" val="22593453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a:t>VMs + Containers</a:t>
            </a:r>
          </a:p>
        </p:txBody>
      </p:sp>
    </p:spTree>
    <p:extLst>
      <p:ext uri="{BB962C8B-B14F-4D97-AF65-F5344CB8AC3E}">
        <p14:creationId xmlns:p14="http://schemas.microsoft.com/office/powerpoint/2010/main" val="29406612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Content Placeholder 3"/>
          <p:cNvSpPr>
            <a:spLocks noGrp="1"/>
          </p:cNvSpPr>
          <p:nvPr>
            <p:ph sz="quarter" idx="10"/>
          </p:nvPr>
        </p:nvSpPr>
        <p:spPr>
          <a:xfrm>
            <a:off x="268290" y="1398397"/>
            <a:ext cx="5884860" cy="4983353"/>
          </a:xfrm>
        </p:spPr>
        <p:txBody>
          <a:bodyPr>
            <a:normAutofit fontScale="77500" lnSpcReduction="20000"/>
          </a:bodyPr>
          <a:lstStyle/>
          <a:p>
            <a:r>
              <a:rPr lang="en-US" dirty="0"/>
              <a:t>What are they?</a:t>
            </a:r>
          </a:p>
          <a:p>
            <a:pPr lvl="1"/>
            <a:r>
              <a:rPr lang="en-US" dirty="0"/>
              <a:t>Unit of deployment</a:t>
            </a:r>
          </a:p>
          <a:p>
            <a:pPr lvl="1"/>
            <a:r>
              <a:rPr lang="en-US" dirty="0"/>
              <a:t>Isolated environment</a:t>
            </a:r>
          </a:p>
          <a:p>
            <a:pPr lvl="1"/>
            <a:r>
              <a:rPr lang="en-US" dirty="0"/>
              <a:t>Isolated collection of resources</a:t>
            </a:r>
          </a:p>
          <a:p>
            <a:pPr lvl="1"/>
            <a:endParaRPr lang="en-US" dirty="0"/>
          </a:p>
          <a:p>
            <a:r>
              <a:rPr lang="en-US" dirty="0"/>
              <a:t>What are the benefits?</a:t>
            </a:r>
          </a:p>
          <a:p>
            <a:pPr lvl="1"/>
            <a:r>
              <a:rPr lang="en-US" dirty="0"/>
              <a:t>Instant startup</a:t>
            </a:r>
          </a:p>
          <a:p>
            <a:pPr lvl="1"/>
            <a:r>
              <a:rPr lang="en-US" dirty="0"/>
              <a:t>Repeatable and reliable execution</a:t>
            </a:r>
          </a:p>
          <a:p>
            <a:endParaRPr lang="en-US" dirty="0"/>
          </a:p>
          <a:p>
            <a:r>
              <a:rPr lang="en-US" dirty="0"/>
              <a:t>Scenarios</a:t>
            </a:r>
          </a:p>
          <a:p>
            <a:pPr lvl="1"/>
            <a:r>
              <a:rPr lang="en-US" dirty="0"/>
              <a:t>Dev/Test</a:t>
            </a:r>
          </a:p>
          <a:p>
            <a:pPr lvl="1"/>
            <a:r>
              <a:rPr lang="en-US" dirty="0"/>
              <a:t>Great for micro-services</a:t>
            </a:r>
          </a:p>
        </p:txBody>
      </p:sp>
      <p:grpSp>
        <p:nvGrpSpPr>
          <p:cNvPr id="32" name="Group 31"/>
          <p:cNvGrpSpPr/>
          <p:nvPr/>
        </p:nvGrpSpPr>
        <p:grpSpPr>
          <a:xfrm>
            <a:off x="6306896" y="4196601"/>
            <a:ext cx="5998638" cy="2054049"/>
            <a:chOff x="6306896" y="4196601"/>
            <a:chExt cx="5998638" cy="2054049"/>
          </a:xfrm>
        </p:grpSpPr>
        <p:sp>
          <p:nvSpPr>
            <p:cNvPr id="5" name="Rectangle 4"/>
            <p:cNvSpPr/>
            <p:nvPr/>
          </p:nvSpPr>
          <p:spPr bwMode="auto">
            <a:xfrm>
              <a:off x="6306896" y="5884890"/>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6" name="Rectangle 5"/>
            <p:cNvSpPr/>
            <p:nvPr/>
          </p:nvSpPr>
          <p:spPr bwMode="auto">
            <a:xfrm>
              <a:off x="6306897" y="5446114"/>
              <a:ext cx="4245316"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sp>
          <p:nvSpPr>
            <p:cNvPr id="7" name="Rectangle 6"/>
            <p:cNvSpPr/>
            <p:nvPr/>
          </p:nvSpPr>
          <p:spPr bwMode="auto">
            <a:xfrm>
              <a:off x="6306896" y="4799558"/>
              <a:ext cx="1015217" cy="575095"/>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Container Manager</a:t>
              </a:r>
            </a:p>
          </p:txBody>
        </p:sp>
        <p:sp>
          <p:nvSpPr>
            <p:cNvPr id="8" name="Rectangle 7"/>
            <p:cNvSpPr/>
            <p:nvPr/>
          </p:nvSpPr>
          <p:spPr bwMode="auto">
            <a:xfrm>
              <a:off x="7375295" y="4806743"/>
              <a:ext cx="126649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9" name="Rectangle 8"/>
            <p:cNvSpPr/>
            <p:nvPr/>
          </p:nvSpPr>
          <p:spPr bwMode="auto">
            <a:xfrm>
              <a:off x="7381130" y="4198733"/>
              <a:ext cx="630936"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0" name="Rectangle 9"/>
            <p:cNvSpPr/>
            <p:nvPr/>
          </p:nvSpPr>
          <p:spPr bwMode="auto">
            <a:xfrm>
              <a:off x="8068161" y="4198733"/>
              <a:ext cx="580457"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1" name="Rectangle 10"/>
            <p:cNvSpPr/>
            <p:nvPr/>
          </p:nvSpPr>
          <p:spPr bwMode="auto">
            <a:xfrm>
              <a:off x="8696889" y="4806743"/>
              <a:ext cx="1853405"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12" name="Rectangle 11"/>
            <p:cNvSpPr/>
            <p:nvPr/>
          </p:nvSpPr>
          <p:spPr bwMode="auto">
            <a:xfrm>
              <a:off x="8696889" y="4198733"/>
              <a:ext cx="580458"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3" name="Rectangle 12"/>
            <p:cNvSpPr/>
            <p:nvPr/>
          </p:nvSpPr>
          <p:spPr bwMode="auto">
            <a:xfrm>
              <a:off x="9332448" y="4196601"/>
              <a:ext cx="58045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4" name="Rectangle 13"/>
            <p:cNvSpPr/>
            <p:nvPr/>
          </p:nvSpPr>
          <p:spPr bwMode="auto">
            <a:xfrm>
              <a:off x="9961177" y="4196601"/>
              <a:ext cx="58728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5" name="Right Brace 14"/>
            <p:cNvSpPr/>
            <p:nvPr/>
          </p:nvSpPr>
          <p:spPr>
            <a:xfrm>
              <a:off x="10603565" y="4196601"/>
              <a:ext cx="264460" cy="602957"/>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10831733" y="4211847"/>
              <a:ext cx="1473801"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Container</a:t>
              </a:r>
            </a:p>
          </p:txBody>
        </p:sp>
      </p:grpSp>
      <p:grpSp>
        <p:nvGrpSpPr>
          <p:cNvPr id="31" name="Group 30"/>
          <p:cNvGrpSpPr/>
          <p:nvPr/>
        </p:nvGrpSpPr>
        <p:grpSpPr>
          <a:xfrm>
            <a:off x="6273362" y="918104"/>
            <a:ext cx="5396872" cy="2486680"/>
            <a:chOff x="6273362" y="918104"/>
            <a:chExt cx="5396872" cy="2486680"/>
          </a:xfrm>
        </p:grpSpPr>
        <p:sp>
          <p:nvSpPr>
            <p:cNvPr id="17" name="Rectangle 16"/>
            <p:cNvSpPr/>
            <p:nvPr/>
          </p:nvSpPr>
          <p:spPr bwMode="auto">
            <a:xfrm>
              <a:off x="6289247" y="3039024"/>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18" name="Rectangle 17"/>
            <p:cNvSpPr/>
            <p:nvPr/>
          </p:nvSpPr>
          <p:spPr bwMode="auto">
            <a:xfrm>
              <a:off x="6273362" y="2581893"/>
              <a:ext cx="4245317" cy="36576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Hypervisor</a:t>
              </a:r>
            </a:p>
          </p:txBody>
        </p:sp>
        <p:sp>
          <p:nvSpPr>
            <p:cNvPr id="19" name="Rectangle 18"/>
            <p:cNvSpPr/>
            <p:nvPr/>
          </p:nvSpPr>
          <p:spPr bwMode="auto">
            <a:xfrm>
              <a:off x="7353127"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0" name="Rectangle 19"/>
            <p:cNvSpPr/>
            <p:nvPr/>
          </p:nvSpPr>
          <p:spPr bwMode="auto">
            <a:xfrm>
              <a:off x="8414826"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1" name="Rectangle 20"/>
            <p:cNvSpPr/>
            <p:nvPr/>
          </p:nvSpPr>
          <p:spPr bwMode="auto">
            <a:xfrm>
              <a:off x="7352573" y="1535535"/>
              <a:ext cx="1031033"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2" name="Rectangle 21"/>
            <p:cNvSpPr/>
            <p:nvPr/>
          </p:nvSpPr>
          <p:spPr bwMode="auto">
            <a:xfrm>
              <a:off x="8416471" y="1535535"/>
              <a:ext cx="102883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3" name="Rectangle 22"/>
            <p:cNvSpPr/>
            <p:nvPr/>
          </p:nvSpPr>
          <p:spPr bwMode="auto">
            <a:xfrm>
              <a:off x="8416471" y="918104"/>
              <a:ext cx="1028834"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4" name="Rectangle 23"/>
            <p:cNvSpPr/>
            <p:nvPr/>
          </p:nvSpPr>
          <p:spPr bwMode="auto">
            <a:xfrm>
              <a:off x="7352573" y="918104"/>
              <a:ext cx="1031033"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5" name="Rectangle 24"/>
            <p:cNvSpPr/>
            <p:nvPr/>
          </p:nvSpPr>
          <p:spPr bwMode="auto">
            <a:xfrm>
              <a:off x="9476525" y="2137288"/>
              <a:ext cx="1062068"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6" name="Rectangle 25"/>
            <p:cNvSpPr/>
            <p:nvPr/>
          </p:nvSpPr>
          <p:spPr bwMode="auto">
            <a:xfrm>
              <a:off x="9483658" y="1535535"/>
              <a:ext cx="1062068"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7" name="Rectangle 26"/>
            <p:cNvSpPr/>
            <p:nvPr/>
          </p:nvSpPr>
          <p:spPr bwMode="auto">
            <a:xfrm>
              <a:off x="9483658" y="918104"/>
              <a:ext cx="1062068" cy="56946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28" name="Right Brace 27"/>
            <p:cNvSpPr/>
            <p:nvPr/>
          </p:nvSpPr>
          <p:spPr>
            <a:xfrm>
              <a:off x="10569813" y="918104"/>
              <a:ext cx="298212" cy="1575216"/>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0911372" y="1419480"/>
              <a:ext cx="758862"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VM</a:t>
              </a:r>
            </a:p>
          </p:txBody>
        </p:sp>
        <p:sp>
          <p:nvSpPr>
            <p:cNvPr id="30" name="Rectangle 29"/>
            <p:cNvSpPr/>
            <p:nvPr/>
          </p:nvSpPr>
          <p:spPr bwMode="auto">
            <a:xfrm>
              <a:off x="6273362"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grpSp>
    </p:spTree>
    <p:extLst>
      <p:ext uri="{BB962C8B-B14F-4D97-AF65-F5344CB8AC3E}">
        <p14:creationId xmlns:p14="http://schemas.microsoft.com/office/powerpoint/2010/main" val="834723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Ecosystem via Docker</a:t>
            </a:r>
          </a:p>
        </p:txBody>
      </p:sp>
      <p:grpSp>
        <p:nvGrpSpPr>
          <p:cNvPr id="88" name="Group 87"/>
          <p:cNvGrpSpPr/>
          <p:nvPr/>
        </p:nvGrpSpPr>
        <p:grpSpPr>
          <a:xfrm>
            <a:off x="212062" y="1157361"/>
            <a:ext cx="3764984" cy="5063895"/>
            <a:chOff x="212062" y="1157361"/>
            <a:chExt cx="3764984" cy="5063895"/>
          </a:xfrm>
        </p:grpSpPr>
        <p:grpSp>
          <p:nvGrpSpPr>
            <p:cNvPr id="4" name="Group 3"/>
            <p:cNvGrpSpPr/>
            <p:nvPr/>
          </p:nvGrpSpPr>
          <p:grpSpPr>
            <a:xfrm>
              <a:off x="212062" y="1157361"/>
              <a:ext cx="3764984" cy="4556826"/>
              <a:chOff x="239358" y="1636150"/>
              <a:chExt cx="3764984" cy="4556826"/>
            </a:xfrm>
          </p:grpSpPr>
          <p:sp>
            <p:nvSpPr>
              <p:cNvPr id="5" name="Rectangle 4"/>
              <p:cNvSpPr/>
              <p:nvPr/>
            </p:nvSpPr>
            <p:spPr bwMode="auto">
              <a:xfrm>
                <a:off x="239358" y="1636150"/>
                <a:ext cx="3764984" cy="455682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lt1"/>
                    </a:solidFill>
                    <a:effectLst/>
                    <a:uLnTx/>
                    <a:uFillTx/>
                    <a:latin typeface="+mj-lt"/>
                  </a:rPr>
                  <a:t>Container Run-Time</a:t>
                </a:r>
              </a:p>
            </p:txBody>
          </p:sp>
          <p:pic>
            <p:nvPicPr>
              <p:cNvPr id="6"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993" y="2308469"/>
                <a:ext cx="2165714" cy="553043"/>
              </a:xfrm>
              <a:prstGeom prst="rect">
                <a:avLst/>
              </a:prstGeom>
              <a:ln>
                <a:noFill/>
              </a:ln>
            </p:spPr>
          </p:pic>
          <p:sp>
            <p:nvSpPr>
              <p:cNvPr id="7" name="Rectangle 29"/>
              <p:cNvSpPr/>
              <p:nvPr/>
            </p:nvSpPr>
            <p:spPr>
              <a:xfrm>
                <a:off x="924389" y="4250723"/>
                <a:ext cx="2394923" cy="50306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tIns="89642" rtlCol="0" anchor="t"/>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Linux</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pSp>
            <p:nvGrpSpPr>
              <p:cNvPr id="8" name="Group 7"/>
              <p:cNvGrpSpPr/>
              <p:nvPr/>
            </p:nvGrpSpPr>
            <p:grpSpPr>
              <a:xfrm>
                <a:off x="885334" y="2806526"/>
                <a:ext cx="2473032" cy="1381988"/>
                <a:chOff x="3703637" y="1744662"/>
                <a:chExt cx="5181600" cy="2895600"/>
              </a:xfrm>
            </p:grpSpPr>
            <p:sp>
              <p:nvSpPr>
                <p:cNvPr id="33" name="Rectangle 32"/>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ight Bracket 33"/>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5" name="Left Bracket 34"/>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2807930" y="3049308"/>
                <a:ext cx="357523" cy="896425"/>
                <a:chOff x="2807930" y="3049308"/>
                <a:chExt cx="357523" cy="896425"/>
              </a:xfrm>
            </p:grpSpPr>
            <p:cxnSp>
              <p:nvCxnSpPr>
                <p:cNvPr id="29" name="Straight Connector 28"/>
                <p:cNvCxnSpPr/>
                <p:nvPr/>
              </p:nvCxnSpPr>
              <p:spPr>
                <a:xfrm>
                  <a:off x="3165453"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46278"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27104"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07930"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070383" y="3049308"/>
                <a:ext cx="357524" cy="896425"/>
                <a:chOff x="5528956" y="2849562"/>
                <a:chExt cx="729385" cy="1828800"/>
              </a:xfrm>
            </p:grpSpPr>
            <p:cxnSp>
              <p:nvCxnSpPr>
                <p:cNvPr id="25" name="Straight Connector 24"/>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85334" y="4660998"/>
                <a:ext cx="2473032" cy="1381988"/>
                <a:chOff x="3703637" y="1744662"/>
                <a:chExt cx="5181600" cy="2895600"/>
              </a:xfrm>
            </p:grpSpPr>
            <p:sp>
              <p:nvSpPr>
                <p:cNvPr id="22" name="Rectangle 21"/>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ight Bracket 22"/>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24" name="Left Bracket 23"/>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2807930" y="4903780"/>
                <a:ext cx="357523" cy="896425"/>
                <a:chOff x="2807930" y="4903780"/>
                <a:chExt cx="357523" cy="896425"/>
              </a:xfrm>
            </p:grpSpPr>
            <p:cxnSp>
              <p:nvCxnSpPr>
                <p:cNvPr id="18" name="Straight Connector 17"/>
                <p:cNvCxnSpPr/>
                <p:nvPr/>
              </p:nvCxnSpPr>
              <p:spPr>
                <a:xfrm>
                  <a:off x="3165453"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6278"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27104"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7930"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70383" y="4903780"/>
                <a:ext cx="357524" cy="896425"/>
                <a:chOff x="5528956" y="2849562"/>
                <a:chExt cx="729385" cy="1828800"/>
              </a:xfrm>
            </p:grpSpPr>
            <p:cxnSp>
              <p:nvCxnSpPr>
                <p:cNvPr id="14" name="Straight Connector 13"/>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427679"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API / Client</a:t>
              </a:r>
            </a:p>
          </p:txBody>
        </p:sp>
      </p:grpSp>
      <p:grpSp>
        <p:nvGrpSpPr>
          <p:cNvPr id="89" name="Group 88"/>
          <p:cNvGrpSpPr/>
          <p:nvPr/>
        </p:nvGrpSpPr>
        <p:grpSpPr>
          <a:xfrm>
            <a:off x="4186212" y="1157361"/>
            <a:ext cx="3764984" cy="5063895"/>
            <a:chOff x="4186212" y="1157361"/>
            <a:chExt cx="3764984" cy="5063895"/>
          </a:xfrm>
        </p:grpSpPr>
        <p:grpSp>
          <p:nvGrpSpPr>
            <p:cNvPr id="36" name="Group 35"/>
            <p:cNvGrpSpPr/>
            <p:nvPr/>
          </p:nvGrpSpPr>
          <p:grpSpPr>
            <a:xfrm>
              <a:off x="4186212" y="1157361"/>
              <a:ext cx="3764984" cy="4556826"/>
              <a:chOff x="4213508" y="1636150"/>
              <a:chExt cx="3764984" cy="4556826"/>
            </a:xfrm>
          </p:grpSpPr>
          <p:sp>
            <p:nvSpPr>
              <p:cNvPr id="37" name="Rectangle 36"/>
              <p:cNvSpPr/>
              <p:nvPr/>
            </p:nvSpPr>
            <p:spPr bwMode="auto">
              <a:xfrm>
                <a:off x="4213508" y="1636150"/>
                <a:ext cx="3764984" cy="4556826"/>
              </a:xfrm>
              <a:prstGeom prst="rect">
                <a:avLst/>
              </a:prstGeom>
              <a:solidFill>
                <a:schemeClr val="bg2">
                  <a:lumMod val="60000"/>
                  <a:lumOff val="40000"/>
                </a:schemeClr>
              </a:solidFill>
              <a:ln>
                <a:noFill/>
                <a:headEnd type="none" w="med" len="med"/>
                <a:tailEnd type="none" w="med" len="med"/>
              </a:ln>
              <a:effectLst/>
              <a:scene3d>
                <a:camera prst="orthographicFront">
                  <a:rot lat="0" lon="0" rev="0"/>
                </a:camera>
                <a:lightRig rig="twoPt" dir="tl"/>
              </a:scene3d>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Container Images</a:t>
                </a:r>
                <a:endParaRPr kumimoji="0" lang="en-US" sz="2000" b="0" i="0" u="none" strike="noStrike" kern="0" cap="none" spc="0" normalizeH="0" baseline="0" noProof="0" dirty="0">
                  <a:ln>
                    <a:noFill/>
                  </a:ln>
                  <a:solidFill>
                    <a:schemeClr val="tx1"/>
                  </a:solidFill>
                  <a:effectLst/>
                  <a:uLnTx/>
                  <a:uFillTx/>
                  <a:latin typeface="+mj-lt"/>
                </a:endParaRPr>
              </a:p>
            </p:txBody>
          </p:sp>
          <p:grpSp>
            <p:nvGrpSpPr>
              <p:cNvPr id="38" name="Group 37"/>
              <p:cNvGrpSpPr/>
              <p:nvPr/>
            </p:nvGrpSpPr>
            <p:grpSpPr>
              <a:xfrm>
                <a:off x="4669057" y="2436517"/>
                <a:ext cx="2473032" cy="1381988"/>
                <a:chOff x="3703637" y="1744662"/>
                <a:chExt cx="5181600" cy="2895600"/>
              </a:xfrm>
            </p:grpSpPr>
            <p:sp>
              <p:nvSpPr>
                <p:cNvPr id="64" name="Rectangle 63"/>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ight Bracket 64"/>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66" name="Left Bracket 65"/>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39" name="Group 38"/>
              <p:cNvGrpSpPr/>
              <p:nvPr/>
            </p:nvGrpSpPr>
            <p:grpSpPr>
              <a:xfrm>
                <a:off x="6591653" y="2679299"/>
                <a:ext cx="357523" cy="896425"/>
                <a:chOff x="6591653" y="2679299"/>
                <a:chExt cx="357523" cy="896425"/>
              </a:xfrm>
            </p:grpSpPr>
            <p:cxnSp>
              <p:nvCxnSpPr>
                <p:cNvPr id="60" name="Straight Connector 59"/>
                <p:cNvCxnSpPr/>
                <p:nvPr/>
              </p:nvCxnSpPr>
              <p:spPr>
                <a:xfrm>
                  <a:off x="6949176"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30001"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710827"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91653"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854106" y="2679299"/>
                <a:ext cx="357524" cy="896425"/>
                <a:chOff x="5528956" y="2849562"/>
                <a:chExt cx="729385" cy="1828800"/>
              </a:xfrm>
            </p:grpSpPr>
            <p:cxnSp>
              <p:nvCxnSpPr>
                <p:cNvPr id="56" name="Straight Connector 55"/>
                <p:cNvCxnSpPr/>
                <p:nvPr/>
              </p:nvCxnSpPr>
              <p:spPr>
                <a:xfrm>
                  <a:off x="6258341"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15212"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772084"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28956"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bwMode="auto">
              <a:xfrm>
                <a:off x="5985838" y="3307407"/>
                <a:ext cx="1537104" cy="2586761"/>
              </a:xfrm>
              <a:prstGeom prst="roundRect">
                <a:avLst/>
              </a:prstGeom>
              <a:solidFill>
                <a:srgbClr val="8D6EFF"/>
              </a:solidFill>
              <a:ln w="38100">
                <a:solidFill>
                  <a:schemeClr val="tx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6097426" y="4999853"/>
                <a:ext cx="1313928" cy="670209"/>
                <a:chOff x="6413313" y="5079710"/>
                <a:chExt cx="1340275" cy="683648"/>
              </a:xfrm>
            </p:grpSpPr>
            <p:grpSp>
              <p:nvGrpSpPr>
                <p:cNvPr id="51" name="Group 50"/>
                <p:cNvGrpSpPr/>
                <p:nvPr/>
              </p:nvGrpSpPr>
              <p:grpSpPr>
                <a:xfrm>
                  <a:off x="6413313" y="5079710"/>
                  <a:ext cx="1340275" cy="683648"/>
                  <a:chOff x="8290275" y="-860394"/>
                  <a:chExt cx="1340275" cy="683648"/>
                </a:xfrm>
              </p:grpSpPr>
              <p:sp>
                <p:nvSpPr>
                  <p:cNvPr id="53" name="Left Bracket 52"/>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54" name="Rectangle 53"/>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5" name="Left Bracket 54"/>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52"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9723" y="5220795"/>
                  <a:ext cx="1283865" cy="434607"/>
                </a:xfrm>
                <a:prstGeom prst="rect">
                  <a:avLst/>
                </a:prstGeom>
              </p:spPr>
            </p:pic>
          </p:grpSp>
          <p:grpSp>
            <p:nvGrpSpPr>
              <p:cNvPr id="43" name="Group 42"/>
              <p:cNvGrpSpPr/>
              <p:nvPr/>
            </p:nvGrpSpPr>
            <p:grpSpPr>
              <a:xfrm>
                <a:off x="6097426" y="4232528"/>
                <a:ext cx="1313928" cy="670209"/>
                <a:chOff x="8290275" y="-860394"/>
                <a:chExt cx="1340275" cy="683648"/>
              </a:xfrm>
            </p:grpSpPr>
            <p:sp>
              <p:nvSpPr>
                <p:cNvPr id="48" name="Left Bracket 47"/>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9" name="Rectangle 48"/>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0" name="Left Bracket 49"/>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6097426" y="3510390"/>
                <a:ext cx="1313928" cy="670209"/>
                <a:chOff x="6953187" y="-841261"/>
                <a:chExt cx="1340275" cy="683648"/>
              </a:xfrm>
            </p:grpSpPr>
            <p:sp>
              <p:nvSpPr>
                <p:cNvPr id="45" name="Left Bracket 44"/>
                <p:cNvSpPr/>
                <p:nvPr/>
              </p:nvSpPr>
              <p:spPr>
                <a:xfrm>
                  <a:off x="695318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6" name="Rectangle 45"/>
                <p:cNvSpPr/>
                <p:nvPr/>
              </p:nvSpPr>
              <p:spPr bwMode="auto">
                <a:xfrm>
                  <a:off x="6997850" y="-801046"/>
                  <a:ext cx="1253567" cy="60321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7" name="Left Bracket 46"/>
                <p:cNvSpPr/>
                <p:nvPr/>
              </p:nvSpPr>
              <p:spPr>
                <a:xfrm rot="10800000">
                  <a:off x="819317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sp>
          <p:nvSpPr>
            <p:cNvPr id="86" name="TextBox 85"/>
            <p:cNvSpPr txBox="1"/>
            <p:nvPr/>
          </p:nvSpPr>
          <p:spPr>
            <a:xfrm>
              <a:off x="4211402"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images</a:t>
              </a:r>
            </a:p>
          </p:txBody>
        </p:sp>
      </p:grpSp>
      <p:grpSp>
        <p:nvGrpSpPr>
          <p:cNvPr id="90" name="Group 89"/>
          <p:cNvGrpSpPr/>
          <p:nvPr/>
        </p:nvGrpSpPr>
        <p:grpSpPr>
          <a:xfrm>
            <a:off x="8160362" y="1157361"/>
            <a:ext cx="3764984" cy="5473238"/>
            <a:chOff x="8160362" y="1157361"/>
            <a:chExt cx="3764984" cy="5473238"/>
          </a:xfrm>
        </p:grpSpPr>
        <p:grpSp>
          <p:nvGrpSpPr>
            <p:cNvPr id="67" name="Group 66"/>
            <p:cNvGrpSpPr/>
            <p:nvPr/>
          </p:nvGrpSpPr>
          <p:grpSpPr>
            <a:xfrm>
              <a:off x="8160362" y="1157361"/>
              <a:ext cx="3764984" cy="4556826"/>
              <a:chOff x="8187658" y="1636150"/>
              <a:chExt cx="3764984" cy="4556826"/>
            </a:xfrm>
          </p:grpSpPr>
          <p:sp>
            <p:nvSpPr>
              <p:cNvPr id="68" name="Rectangle 67"/>
              <p:cNvSpPr/>
              <p:nvPr/>
            </p:nvSpPr>
            <p:spPr bwMode="auto">
              <a:xfrm>
                <a:off x="8187658" y="1636150"/>
                <a:ext cx="3764984" cy="4556826"/>
              </a:xfrm>
              <a:prstGeom prst="rect">
                <a:avLst/>
              </a:prstGeom>
              <a:solidFill>
                <a:schemeClr val="accent5">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Image Repository</a:t>
                </a:r>
                <a:endParaRPr kumimoji="0" lang="en-US" sz="2000" b="0" i="0" u="none" strike="noStrike" kern="0" cap="none" spc="0" normalizeH="0" baseline="0" noProof="0" dirty="0">
                  <a:ln>
                    <a:noFill/>
                  </a:ln>
                  <a:solidFill>
                    <a:schemeClr val="tx1"/>
                  </a:solidFill>
                  <a:effectLst/>
                  <a:uLnTx/>
                  <a:uFillTx/>
                  <a:latin typeface="+mj-lt"/>
                </a:endParaRPr>
              </a:p>
            </p:txBody>
          </p:sp>
          <p:sp>
            <p:nvSpPr>
              <p:cNvPr id="69" name="Rectangle 68"/>
              <p:cNvSpPr/>
              <p:nvPr/>
            </p:nvSpPr>
            <p:spPr bwMode="auto">
              <a:xfrm>
                <a:off x="9104497" y="2338071"/>
                <a:ext cx="2798064" cy="3685032"/>
              </a:xfrm>
              <a:prstGeom prst="rect">
                <a:avLst/>
              </a:prstGeom>
              <a:gradFill flip="none" rotWithShape="1">
                <a:gsLst>
                  <a:gs pos="11000">
                    <a:srgbClr val="FFFFFF">
                      <a:alpha val="33000"/>
                    </a:srgbClr>
                  </a:gs>
                  <a:gs pos="100000">
                    <a:srgbClr val="FFFFFF">
                      <a:alpha val="0"/>
                    </a:srgbClr>
                  </a:gs>
                </a:gsLst>
                <a:path path="shap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70" name="Picture 69"/>
              <p:cNvPicPr>
                <a:picLocks noChangeAspect="1"/>
              </p:cNvPicPr>
              <p:nvPr/>
            </p:nvPicPr>
            <p:blipFill>
              <a:blip r:embed="rId5"/>
              <a:stretch>
                <a:fillRect/>
              </a:stretch>
            </p:blipFill>
            <p:spPr>
              <a:xfrm>
                <a:off x="9103628" y="2337384"/>
                <a:ext cx="2799803" cy="3686407"/>
              </a:xfrm>
              <a:prstGeom prst="rect">
                <a:avLst/>
              </a:prstGeom>
            </p:spPr>
          </p:pic>
          <p:sp>
            <p:nvSpPr>
              <p:cNvPr id="71" name="Rounded Rectangle 70"/>
              <p:cNvSpPr/>
              <p:nvPr/>
            </p:nvSpPr>
            <p:spPr bwMode="auto">
              <a:xfrm>
                <a:off x="8535498" y="3181895"/>
                <a:ext cx="1756818" cy="2840790"/>
              </a:xfrm>
              <a:prstGeom prst="roundRect">
                <a:avLst/>
              </a:prstGeom>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endParaRPr kumimoji="0" lang="en-US" sz="1800" b="1" i="0" u="none" strike="noStrike" kern="0" cap="none" spc="0" normalizeH="0" baseline="0" noProof="0" dirty="0">
                  <a:ln>
                    <a:noFill/>
                  </a:ln>
                  <a:solidFill>
                    <a:schemeClr val="bg1"/>
                  </a:solidFill>
                  <a:effectLst/>
                  <a:uLnTx/>
                  <a:uFillTx/>
                </a:endParaRPr>
              </a:p>
            </p:txBody>
          </p:sp>
          <p:grpSp>
            <p:nvGrpSpPr>
              <p:cNvPr id="72" name="Group 71"/>
              <p:cNvGrpSpPr/>
              <p:nvPr/>
            </p:nvGrpSpPr>
            <p:grpSpPr>
              <a:xfrm>
                <a:off x="8746712" y="3510379"/>
                <a:ext cx="1313928" cy="670209"/>
                <a:chOff x="8290275" y="-860394"/>
                <a:chExt cx="1340275" cy="683648"/>
              </a:xfrm>
            </p:grpSpPr>
            <p:sp>
              <p:nvSpPr>
                <p:cNvPr id="82" name="Left Bracket 81"/>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3" name="Rectangle 82"/>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4" name="Left Bracket 83"/>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3" name="Group 72"/>
              <p:cNvGrpSpPr/>
              <p:nvPr/>
            </p:nvGrpSpPr>
            <p:grpSpPr>
              <a:xfrm>
                <a:off x="8747995" y="4297665"/>
                <a:ext cx="1313928" cy="670209"/>
                <a:chOff x="8290275" y="-860394"/>
                <a:chExt cx="1340275" cy="683648"/>
              </a:xfrm>
            </p:grpSpPr>
            <p:sp>
              <p:nvSpPr>
                <p:cNvPr id="79" name="Left Bracket 78"/>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0" name="Rectangle 79"/>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1" name="Left Bracket 80"/>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4" name="Group 73"/>
              <p:cNvGrpSpPr/>
              <p:nvPr/>
            </p:nvGrpSpPr>
            <p:grpSpPr>
              <a:xfrm>
                <a:off x="8738555" y="5138165"/>
                <a:ext cx="1313928" cy="670209"/>
                <a:chOff x="8290275" y="-860394"/>
                <a:chExt cx="1340275" cy="683648"/>
              </a:xfrm>
            </p:grpSpPr>
            <p:sp>
              <p:nvSpPr>
                <p:cNvPr id="76" name="Left Bracket 75"/>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77" name="Rectangle 76"/>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78" name="Left Bracket 77"/>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8555" y="5268943"/>
                <a:ext cx="1313928" cy="477445"/>
              </a:xfrm>
              <a:prstGeom prst="rect">
                <a:avLst/>
              </a:prstGeom>
            </p:spPr>
          </p:pic>
        </p:grpSp>
        <p:sp>
          <p:nvSpPr>
            <p:cNvPr id="87" name="TextBox 86"/>
            <p:cNvSpPr txBox="1"/>
            <p:nvPr/>
          </p:nvSpPr>
          <p:spPr>
            <a:xfrm>
              <a:off x="8309155" y="5593392"/>
              <a:ext cx="3333750"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Hub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(trusted repositories)</a:t>
              </a:r>
            </a:p>
          </p:txBody>
        </p:sp>
      </p:grpSp>
    </p:spTree>
    <p:extLst>
      <p:ext uri="{BB962C8B-B14F-4D97-AF65-F5344CB8AC3E}">
        <p14:creationId xmlns:p14="http://schemas.microsoft.com/office/powerpoint/2010/main" val="1970966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a:t>Demo: 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a:t>Installable components to customize VM instances</a:t>
            </a:r>
          </a:p>
          <a:p>
            <a:r>
              <a:rPr lang="en-US" sz="2800" dirty="0"/>
              <a:t>Enable various DevOps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Add an extension to a VM 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19132422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sz="4000" dirty="0">
                <a:solidFill>
                  <a:schemeClr val="bg2"/>
                </a:solidFill>
              </a:rPr>
              <a:t>application code</a:t>
            </a:r>
          </a:p>
          <a:p>
            <a:endParaRPr lang="en-US" sz="4000" dirty="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altLang="zh-CN" sz="4000" dirty="0">
                <a:solidFill>
                  <a:schemeClr val="bg2"/>
                </a:solidFill>
                <a:latin typeface="+mj-lt"/>
                <a:sym typeface="Wingdings" panose="05000000000000000000" pitchFamily="2" charset="2"/>
              </a:rPr>
              <a:t>Required resources</a:t>
            </a:r>
            <a:endParaRPr lang="en-US" sz="4000" dirty="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altLang="zh-CN" sz="4000" dirty="0">
                <a:solidFill>
                  <a:schemeClr val="bg2"/>
                </a:solidFill>
              </a:rPr>
              <a:t>infrastructure </a:t>
            </a:r>
            <a:r>
              <a:rPr lang="en-US" sz="4000" dirty="0">
                <a:solidFill>
                  <a:schemeClr val="bg2"/>
                </a:solidFill>
              </a:rPr>
              <a:t>code</a:t>
            </a:r>
          </a:p>
          <a:p>
            <a:endParaRPr lang="en-US" sz="4000" dirty="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161531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CPU,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87"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a:solidFill>
                    <a:schemeClr val="bg1"/>
                  </a:solidFill>
                  <a:latin typeface="+mj-lt"/>
                </a:rPr>
                <a:t>Azure: </a:t>
              </a:r>
              <a:r>
                <a:rPr lang="en-US" sz="4000" dirty="0">
                  <a:solidFill>
                    <a:schemeClr val="bg1"/>
                  </a:solidFill>
                  <a:latin typeface="+mj-lt"/>
                </a:rPr>
                <a:t>Resources (</a:t>
              </a:r>
              <a:r>
                <a:rPr lang="en-US" sz="4000" dirty="0" err="1">
                  <a:solidFill>
                    <a:schemeClr val="bg1"/>
                  </a:solidFill>
                  <a:latin typeface="+mj-lt"/>
                </a:rPr>
                <a:t>IaaS</a:t>
              </a:r>
              <a:r>
                <a:rPr lang="en-US" sz="4000" dirty="0">
                  <a:solidFill>
                    <a:schemeClr val="bg1"/>
                  </a:solidFill>
                  <a:latin typeface="+mj-lt"/>
                </a:rPr>
                <a:t>, </a:t>
              </a:r>
              <a:r>
                <a:rPr lang="en-US" sz="4000" dirty="0" err="1">
                  <a:solidFill>
                    <a:schemeClr val="bg1"/>
                  </a:solidFill>
                  <a:latin typeface="+mj-lt"/>
                </a:rPr>
                <a:t>PaaS</a:t>
              </a:r>
              <a:r>
                <a:rPr lang="en-US" sz="4000" dirty="0">
                  <a:solidFill>
                    <a:schemeClr val="bg1"/>
                  </a:solidFill>
                  <a:latin typeface="+mj-lt"/>
                </a:rPr>
                <a:t>, SaaS)</a:t>
              </a: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a:solidFill>
                    <a:schemeClr val="bg1"/>
                  </a:solidFill>
                  <a:latin typeface="+mj-lt"/>
                </a:rPr>
                <a:t>You: </a:t>
              </a:r>
              <a:r>
                <a:rPr lang="en-US" sz="4000" dirty="0">
                  <a:solidFill>
                    <a:schemeClr val="bg1"/>
                  </a:solidFill>
                  <a:latin typeface="+mj-lt"/>
                </a:rPr>
                <a:t>Code (application, infrastructure)</a:t>
              </a: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3 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53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r>
              <a:rPr lang="en-US" sz="2800" dirty="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SaaS</a:t>
            </a: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a:t>Microsoft Azure Key Vault</a:t>
            </a:r>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grpSp>
      <p:sp>
        <p:nvSpPr>
          <p:cNvPr id="195" name="Rectangle 194"/>
          <p:cNvSpPr/>
          <p:nvPr>
            <p:custDataLst>
              <p:tags r:id="rId1"/>
            </p:custDataLst>
          </p:nvPr>
        </p:nvSpPr>
        <p:spPr bwMode="auto">
          <a:xfrm>
            <a:off x="269240" y="1389240"/>
            <a:ext cx="5381300" cy="2215991"/>
          </a:xfrm>
          <a:prstGeom prst="rect">
            <a:avLst/>
          </a:prstGeom>
          <a:ln>
            <a:noFill/>
          </a:ln>
        </p:spPr>
        <p:txBody>
          <a:bodyPr vert="horz" wrap="square" lIns="146304" tIns="0" rIns="0" bIns="0" rtlCol="0">
            <a:spAutoFit/>
          </a:bodyPr>
          <a:lstStyle/>
          <a:p>
            <a:r>
              <a:rPr lang="en-US" sz="2000" dirty="0">
                <a:solidFill>
                  <a:schemeClr val="bg1"/>
                </a:solidFill>
                <a:latin typeface="+mj-lt"/>
              </a:rPr>
              <a:t>Key Vault offers an easy, cost-effective way to safeguard keys and other secrets used by cloud apps and services using HSMs.</a:t>
            </a:r>
          </a:p>
          <a:p>
            <a:endParaRPr lang="en-US" sz="2000" dirty="0">
              <a:solidFill>
                <a:schemeClr val="bg1"/>
              </a:solidFill>
              <a:latin typeface="+mj-lt"/>
            </a:endParaRPr>
          </a:p>
          <a:p>
            <a:r>
              <a:rPr lang="en-US" sz="1600" dirty="0">
                <a:solidFill>
                  <a:schemeClr val="bg1"/>
                </a:solidFill>
              </a:rPr>
              <a:t>You manage your keys and secrets</a:t>
            </a:r>
          </a:p>
          <a:p>
            <a:endParaRPr lang="en-US" sz="1600" dirty="0">
              <a:solidFill>
                <a:schemeClr val="bg1"/>
              </a:solidFill>
            </a:endParaRPr>
          </a:p>
          <a:p>
            <a:r>
              <a:rPr lang="en-US" sz="1600" dirty="0">
                <a:solidFill>
                  <a:schemeClr val="bg1"/>
                </a:solidFill>
              </a:rPr>
              <a:t>Applications get high performance access to your keys and secrets… on your terms</a:t>
            </a: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a:solidFill>
                  <a:schemeClr val="bg1"/>
                </a:solidFill>
              </a:rPr>
              <a:t>Import </a:t>
            </a:r>
            <a:br>
              <a:rPr lang="en-US" sz="1100" dirty="0">
                <a:solidFill>
                  <a:schemeClr val="bg1"/>
                </a:solidFill>
              </a:rPr>
            </a:br>
            <a:r>
              <a:rPr lang="en-US" sz="1100" dirty="0">
                <a:solidFill>
                  <a:schemeClr val="bg1"/>
                </a:solidFill>
              </a:rPr>
              <a:t>keys</a:t>
            </a: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rgbClr val="FFFFFF"/>
                    </a:solidFill>
                  </a:rPr>
                  <a:t>Monitoring</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protected by 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 so that keys stay within 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140-2 Level 2 and Common Criteria EAL 4+</a:t>
                </a: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a:t>Virtual Network Scenarios</a:t>
            </a:r>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a:t>Hybrid Public/Private Cloud</a:t>
            </a:r>
          </a:p>
          <a:p>
            <a:pPr marL="457200" lvl="1" indent="0">
              <a:buNone/>
            </a:pPr>
            <a:r>
              <a:rPr lang="en-US" dirty="0"/>
              <a:t>Enterprise app in Microsoft Azure</a:t>
            </a:r>
            <a:r>
              <a:rPr lang="en-US" altLang="zh-CN" dirty="0"/>
              <a:t> requiring connectivity to </a:t>
            </a:r>
            <a:r>
              <a:rPr lang="en-US" altLang="zh-CN" dirty="0" err="1"/>
              <a:t>on-premise</a:t>
            </a:r>
            <a:r>
              <a:rPr lang="en-US" altLang="zh-CN" dirty="0"/>
              <a:t> resources</a:t>
            </a:r>
            <a:endParaRPr lang="en-US" dirty="0"/>
          </a:p>
          <a:p>
            <a:r>
              <a:rPr lang="en-US" sz="2800" dirty="0"/>
              <a:t>Enterprise Identity and Access Control</a:t>
            </a:r>
          </a:p>
          <a:p>
            <a:pPr marL="457200" lvl="1" indent="0">
              <a:buNone/>
            </a:pPr>
            <a:r>
              <a:rPr lang="en-US" dirty="0"/>
              <a:t>Manage identity and access control with </a:t>
            </a:r>
            <a:r>
              <a:rPr lang="en-US" dirty="0" err="1"/>
              <a:t>on-premise</a:t>
            </a:r>
            <a:r>
              <a:rPr lang="en-US" dirty="0"/>
              <a:t> resources (on-premises Active Directory)</a:t>
            </a:r>
          </a:p>
          <a:p>
            <a:r>
              <a:rPr lang="en-US" sz="2800" dirty="0"/>
              <a:t>Monitoring and Management</a:t>
            </a:r>
          </a:p>
          <a:p>
            <a:pPr marL="457200" lvl="1" indent="0">
              <a:buNone/>
            </a:pPr>
            <a:r>
              <a:rPr lang="en-US" dirty="0"/>
              <a:t>Remote monitoring and trouble-shooting of resources running in Azure</a:t>
            </a:r>
          </a:p>
          <a:p>
            <a:r>
              <a:rPr lang="en-US" sz="2800" dirty="0"/>
              <a:t>Advanced Connectivity Requirements</a:t>
            </a:r>
          </a:p>
          <a:p>
            <a:pPr marL="457200" lvl="1" indent="0">
              <a:buNone/>
            </a:pPr>
            <a:r>
              <a:rPr lang="en-US"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pPr marL="457200" lvl="1" indent="0">
              <a:buNone/>
            </a:pPr>
            <a:endParaRPr lang="en-US" altLang="zh-CN" sz="2000" dirty="0"/>
          </a:p>
          <a:p>
            <a:r>
              <a:rPr lang="en-US" altLang="zh-CN" sz="3200" dirty="0"/>
              <a:t>Point-to-site</a:t>
            </a:r>
          </a:p>
          <a:p>
            <a:pPr marL="457200" lvl="1" indent="0">
              <a:buNone/>
            </a:pPr>
            <a:r>
              <a:rPr lang="en-US" altLang="zh-CN" sz="2000" dirty="0"/>
              <a:t>Create a secure connection via VPN to your virtual network</a:t>
            </a:r>
          </a:p>
          <a:p>
            <a:pPr marL="457200" lvl="1" indent="0">
              <a:buNone/>
            </a:pPr>
            <a:endParaRPr lang="en-US" altLang="zh-CN" sz="2000" dirty="0"/>
          </a:p>
          <a:p>
            <a:r>
              <a:rPr lang="en-US" altLang="zh-CN" sz="3200" dirty="0"/>
              <a:t>ExpressRoute</a:t>
            </a:r>
            <a:r>
              <a:rPr lang="en-US" altLang="zh-CN" sz="3200" baseline="30000" dirty="0"/>
              <a:t>TM</a:t>
            </a:r>
          </a:p>
          <a:p>
            <a:pPr marL="457200" lvl="1" indent="0">
              <a:buNone/>
            </a:pPr>
            <a:br>
              <a:rPr lang="en-US" altLang="zh-CN" sz="2800" baseline="30000" dirty="0"/>
            </a:br>
            <a:r>
              <a:rPr lang="en-US" altLang="zh-CN" sz="2800" baseline="30000" dirty="0"/>
              <a:t>Create a private connection between Azure </a:t>
            </a:r>
            <a:br>
              <a:rPr lang="en-US" altLang="zh-CN" sz="2800" baseline="30000" dirty="0"/>
            </a:br>
            <a:r>
              <a:rPr lang="en-US" altLang="zh-CN" sz="2800" baseline="30000" dirty="0"/>
              <a:t>data centers and infrastructures on </a:t>
            </a:r>
            <a:br>
              <a:rPr lang="en-US" altLang="zh-CN" sz="2800" baseline="30000" dirty="0"/>
            </a:br>
            <a:r>
              <a:rPr lang="en-US" altLang="zh-CN" sz="2800" baseline="30000" dirty="0"/>
              <a:t>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a:t>Demo: Virtual Network Point-to-Site Connection</a:t>
            </a:r>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a:latin typeface="Segoe UI" panose="020B0502040204020203" pitchFamily="34" charset="0"/>
              </a:rPr>
              <a:t>Azure Resource Manager (ARM)</a:t>
            </a: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95185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a:solidFill>
                  <a:schemeClr val="tx1"/>
                </a:solidFill>
                <a:latin typeface="Segoe UI" panose="020B0502040204020203" pitchFamily="34" charset="0"/>
              </a:rPr>
              <a:t>Azure Resource Manager templates</a:t>
            </a: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8939004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10029969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dirty="0"/>
          </a:p>
          <a:p>
            <a:endParaRPr lang="en-US" dirty="0"/>
          </a:p>
          <a:p>
            <a:endParaRPr lang="en-US" sz="2800" dirty="0"/>
          </a:p>
          <a:p>
            <a:endParaRPr lang="en-US" sz="2800" dirty="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3713378" y="2732405"/>
            <a:ext cx="1987063" cy="77060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5400" b="1" dirty="0">
                <a:solidFill>
                  <a:schemeClr val="accent6">
                    <a:lumMod val="60000"/>
                    <a:lumOff val="40000"/>
                  </a:schemeClr>
                </a:solidFill>
              </a:rPr>
              <a:t>Announcing </a:t>
            </a:r>
            <a:r>
              <a:rPr lang="en-US" sz="5400" dirty="0">
                <a:solidFill>
                  <a:schemeClr val="accent6">
                    <a:lumMod val="60000"/>
                    <a:lumOff val="40000"/>
                  </a:schemeClr>
                </a:solidFill>
              </a:rPr>
              <a:t>-</a:t>
            </a:r>
            <a:r>
              <a:rPr lang="en-US" sz="5400" dirty="0">
                <a:solidFill>
                  <a:schemeClr val="tx1"/>
                </a:solidFill>
              </a:rPr>
              <a:t>               now on Azure </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6032" y="402276"/>
            <a:ext cx="1923666" cy="620682"/>
          </a:xfrm>
          <a:prstGeom prst="rect">
            <a:avLst/>
          </a:prstGeom>
        </p:spPr>
      </p:pic>
      <p:pic>
        <p:nvPicPr>
          <p:cNvPr id="3" name="Picture 2"/>
          <p:cNvPicPr>
            <a:picLocks noChangeAspect="1"/>
          </p:cNvPicPr>
          <p:nvPr/>
        </p:nvPicPr>
        <p:blipFill>
          <a:blip r:embed="rId4"/>
          <a:stretch>
            <a:fillRect/>
          </a:stretch>
        </p:blipFill>
        <p:spPr>
          <a:xfrm>
            <a:off x="1404258" y="1407522"/>
            <a:ext cx="8239616" cy="5149760"/>
          </a:xfrm>
          <a:prstGeom prst="rect">
            <a:avLst/>
          </a:prstGeom>
        </p:spPr>
      </p:pic>
    </p:spTree>
    <p:extLst>
      <p:ext uri="{BB962C8B-B14F-4D97-AF65-F5344CB8AC3E}">
        <p14:creationId xmlns:p14="http://schemas.microsoft.com/office/powerpoint/2010/main" val="41379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docProps/app.xml><?xml version="1.0" encoding="utf-8"?>
<Properties xmlns="http://schemas.openxmlformats.org/officeDocument/2006/extended-properties" xmlns:vt="http://schemas.openxmlformats.org/officeDocument/2006/docPropsVTypes">
  <Template>AzureEvent</Template>
  <TotalTime>1671</TotalTime>
  <Words>6329</Words>
  <Application>Microsoft Office PowerPoint</Application>
  <PresentationFormat>Widescreen</PresentationFormat>
  <Paragraphs>950</Paragraphs>
  <Slides>70</Slides>
  <Notes>50</Notes>
  <HiddenSlides>43</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70</vt:i4>
      </vt:variant>
    </vt:vector>
  </HeadingPairs>
  <TitlesOfParts>
    <vt:vector size="97" baseType="lpstr">
      <vt:lpstr>MS PGothic</vt:lpstr>
      <vt:lpstr>宋体</vt:lpstr>
      <vt:lpstr>Arial</vt:lpstr>
      <vt:lpstr>Calibri</vt:lpstr>
      <vt:lpstr>Calibri Light</vt:lpstr>
      <vt:lpstr>Cambria</vt:lpstr>
      <vt:lpstr>Century Gothic</vt:lpstr>
      <vt:lpstr>Consolas</vt:lpstr>
      <vt:lpstr>Courier New</vt:lpstr>
      <vt:lpstr>Mangal</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vt:lpstr>
      <vt:lpstr>Agenda</vt:lpstr>
      <vt:lpstr>Your service</vt:lpstr>
      <vt:lpstr>PowerPoint Presentation</vt:lpstr>
      <vt:lpstr>PowerPoint Presentation</vt:lpstr>
      <vt:lpstr>Virtual Machines</vt:lpstr>
      <vt:lpstr>Azure Virtual Machines</vt:lpstr>
      <vt:lpstr>Announcing -               now on Azure </vt:lpstr>
      <vt:lpstr>Provisioning VM</vt:lpstr>
      <vt:lpstr>VM Gallery</vt:lpstr>
      <vt:lpstr>Virtual Machine Sizess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Key Improvements: Azure Virtual Machines (v2) </vt:lpstr>
      <vt:lpstr>NEW: VM Scale Sets</vt:lpstr>
      <vt:lpstr> </vt:lpstr>
      <vt:lpstr>NEW: Application Gateway</vt:lpstr>
      <vt:lpstr>Azure Application Gateway</vt:lpstr>
      <vt:lpstr>VMs + Containers</vt:lpstr>
      <vt:lpstr>Containers</vt:lpstr>
      <vt:lpstr>Container Ecosystem via Docker</vt:lpstr>
      <vt:lpstr>Demo: Managing VMs using Azure portal</vt:lpstr>
      <vt:lpstr>Image Mobility</vt:lpstr>
      <vt:lpstr>VM Extensions</vt:lpstr>
      <vt:lpstr>Demo: Add an extension to a VM instance</vt:lpstr>
      <vt:lpstr>Data Persistence</vt:lpstr>
      <vt:lpstr>Disks and Images</vt:lpstr>
      <vt:lpstr>VM disk layout</vt:lpstr>
      <vt:lpstr>Temporary Drive Guidance</vt:lpstr>
      <vt:lpstr>Persistent Disks and Highly Durable</vt:lpstr>
      <vt:lpstr>PowerPoint Presentation</vt:lpstr>
      <vt:lpstr>PowerPoint Presentation</vt:lpstr>
      <vt:lpstr>PowerPoint Presentation</vt:lpstr>
      <vt:lpstr>Microsoft is committed to Linux and open source</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&amp; Resource Groups</vt:lpstr>
      <vt:lpstr>Azure Resource Manager (ARM)</vt:lpstr>
      <vt:lpstr>Azure Resource Manager templates</vt:lpstr>
      <vt:lpstr>JSON files—simpler than they look Schema, content version, parameters, variables, resources, and outputs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Eoin Bailey</cp:lastModifiedBy>
  <cp:revision>68</cp:revision>
  <cp:lastPrinted>2014-03-26T17:46:13Z</cp:lastPrinted>
  <dcterms:created xsi:type="dcterms:W3CDTF">2015-04-27T14:53:15Z</dcterms:created>
  <dcterms:modified xsi:type="dcterms:W3CDTF">2016-05-06T12:01:07Z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